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Garamond"/>
      <p:regular r:id="rId44"/>
      <p:bold r:id="rId45"/>
      <p:italic r:id="rId46"/>
      <p:boldItalic r:id="rId47"/>
    </p:embeddedFont>
    <p:embeddedFont>
      <p:font typeface="Bodoni"/>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j+PXAhvtX7tA2Fv1NHFczgmMI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Garamond-regular.fntdata"/><Relationship Id="rId43" Type="http://schemas.openxmlformats.org/officeDocument/2006/relationships/slide" Target="slides/slide38.xml"/><Relationship Id="rId46" Type="http://schemas.openxmlformats.org/officeDocument/2006/relationships/font" Target="fonts/Garamond-italic.fntdata"/><Relationship Id="rId45" Type="http://schemas.openxmlformats.org/officeDocument/2006/relationships/font" Target="fonts/Garamon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Bodoni-regular.fntdata"/><Relationship Id="rId47" Type="http://schemas.openxmlformats.org/officeDocument/2006/relationships/font" Target="fonts/Garamond-boldItalic.fntdata"/><Relationship Id="rId49" Type="http://schemas.openxmlformats.org/officeDocument/2006/relationships/font" Target="fonts/Bodoni-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odoni-boldItalic.fntdata"/><Relationship Id="rId50" Type="http://schemas.openxmlformats.org/officeDocument/2006/relationships/font" Target="fonts/Bodoni-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34004349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1434004349d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1434004349d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434004349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1434004349d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1434004349d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434004349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1434004349d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1434004349d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426ca1cd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426ca1cdf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426ca1cdf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50"/>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50"/>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50"/>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0"/>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1" name="Google Shape;21;p5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50"/>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5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9"/>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5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60"/>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60"/>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6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cxnSp>
        <p:nvCxnSpPr>
          <p:cNvPr id="92" name="Google Shape;92;p60"/>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 name="Google Shape;10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5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52"/>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2"/>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2"/>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5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5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3"/>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53"/>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5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5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4"/>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54"/>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54"/>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54"/>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5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5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5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57"/>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7"/>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8" name="Google Shape;68;p57"/>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9" name="Google Shape;69;p5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58"/>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8"/>
          <p:cNvSpPr/>
          <p:nvPr>
            <p:ph idx="2" type="pic"/>
          </p:nvPr>
        </p:nvSpPr>
        <p:spPr>
          <a:xfrm>
            <a:off x="0" y="-1"/>
            <a:ext cx="12188952" cy="4572000"/>
          </a:xfrm>
          <a:prstGeom prst="rect">
            <a:avLst/>
          </a:prstGeom>
          <a:solidFill>
            <a:srgbClr val="76CEEF"/>
          </a:solidFill>
          <a:ln>
            <a:noFill/>
          </a:ln>
        </p:spPr>
      </p:sp>
      <p:sp>
        <p:nvSpPr>
          <p:cNvPr id="75" name="Google Shape;75;p58"/>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6" name="Google Shape;76;p5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cxnSp>
        <p:nvCxnSpPr>
          <p:cNvPr id="79" name="Google Shape;79;p58"/>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4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4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4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49"/>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5" name="Google Shape;95;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96" name="Google Shape;9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7" name="Google Shape;9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8" name="Google Shape;9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35.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2000"/>
              <a:t>Rishi Dey Chowdhury</a:t>
            </a:r>
            <a:endParaRPr/>
          </a:p>
          <a:p>
            <a:pPr indent="0" lvl="0" marL="0" rtl="0" algn="ctr">
              <a:lnSpc>
                <a:spcPct val="90000"/>
              </a:lnSpc>
              <a:spcBef>
                <a:spcPts val="0"/>
              </a:spcBef>
              <a:spcAft>
                <a:spcPts val="0"/>
              </a:spcAft>
              <a:buClr>
                <a:schemeClr val="dk1"/>
              </a:buClr>
              <a:buSzPts val="2400"/>
              <a:buNone/>
            </a:pPr>
            <a:r>
              <a:rPr lang="en-US" sz="1600"/>
              <a:t>Brain connectivity, Dynamics and Cognition Lab</a:t>
            </a:r>
            <a:endParaRPr/>
          </a:p>
          <a:p>
            <a:pPr indent="0" lvl="0" marL="0" rtl="0" algn="ctr">
              <a:lnSpc>
                <a:spcPct val="90000"/>
              </a:lnSpc>
              <a:spcBef>
                <a:spcPts val="0"/>
              </a:spcBef>
              <a:spcAft>
                <a:spcPts val="0"/>
              </a:spcAft>
              <a:buClr>
                <a:schemeClr val="dk1"/>
              </a:buClr>
              <a:buSzPts val="2400"/>
              <a:buNone/>
            </a:pPr>
            <a:r>
              <a:rPr lang="en-US" sz="1600"/>
              <a:t>SAIDE</a:t>
            </a:r>
            <a:endParaRPr sz="1600"/>
          </a:p>
        </p:txBody>
      </p:sp>
      <p:sp>
        <p:nvSpPr>
          <p:cNvPr id="110" name="Google Shape;110;p1"/>
          <p:cNvSpPr/>
          <p:nvPr/>
        </p:nvSpPr>
        <p:spPr>
          <a:xfrm>
            <a:off x="0" y="-29779"/>
            <a:ext cx="12192000" cy="4590107"/>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1"/>
          <p:cNvSpPr txBox="1"/>
          <p:nvPr/>
        </p:nvSpPr>
        <p:spPr>
          <a:xfrm>
            <a:off x="1579829" y="2697480"/>
            <a:ext cx="9032341" cy="146304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4200"/>
              <a:buFont typeface="Garamond"/>
              <a:buNone/>
            </a:pPr>
            <a:r>
              <a:rPr b="0" i="0" lang="en-US" sz="4800" u="none" cap="none" strike="noStrike">
                <a:solidFill>
                  <a:srgbClr val="0C0C0C"/>
                </a:solidFill>
                <a:latin typeface="Twentieth Century"/>
                <a:ea typeface="Twentieth Century"/>
                <a:cs typeface="Twentieth Century"/>
                <a:sym typeface="Twentieth Century"/>
              </a:rPr>
              <a:t>AGE RELATED CHANGES IN REPRESENTATION OF UNCERTAINTY LEADS TO DIFFERENTIAL EMOTION PERCEPTION</a:t>
            </a:r>
            <a:endParaRPr/>
          </a:p>
        </p:txBody>
      </p:sp>
      <p:pic>
        <p:nvPicPr>
          <p:cNvPr id="112" name="Google Shape;112;p1"/>
          <p:cNvPicPr preferRelativeResize="0"/>
          <p:nvPr/>
        </p:nvPicPr>
        <p:blipFill rotWithShape="1">
          <a:blip r:embed="rId3">
            <a:alphaModFix/>
          </a:blip>
          <a:srcRect b="0" l="0" r="0" t="0"/>
          <a:stretch/>
        </p:blipFill>
        <p:spPr>
          <a:xfrm>
            <a:off x="10484569" y="95043"/>
            <a:ext cx="1326431" cy="14630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FACIAL EMOTION RECOGNITION </a:t>
            </a:r>
            <a:endParaRPr/>
          </a:p>
        </p:txBody>
      </p:sp>
      <p:pic>
        <p:nvPicPr>
          <p:cNvPr descr="Chart&#10;&#10;Description automatically generated" id="191" name="Google Shape;191;p10"/>
          <p:cNvPicPr preferRelativeResize="0"/>
          <p:nvPr>
            <p:ph idx="1" type="body"/>
          </p:nvPr>
        </p:nvPicPr>
        <p:blipFill rotWithShape="1">
          <a:blip r:embed="rId3">
            <a:alphaModFix/>
          </a:blip>
          <a:srcRect b="0" l="0" r="0" t="0"/>
          <a:stretch/>
        </p:blipFill>
        <p:spPr>
          <a:xfrm>
            <a:off x="4517996" y="2084831"/>
            <a:ext cx="3257088" cy="4043282"/>
          </a:xfrm>
          <a:prstGeom prst="rect">
            <a:avLst/>
          </a:prstGeom>
          <a:noFill/>
          <a:ln>
            <a:noFill/>
          </a:ln>
        </p:spPr>
      </p:pic>
      <p:pic>
        <p:nvPicPr>
          <p:cNvPr descr="Chart, scatter chart&#10;&#10;Description automatically generated" id="192" name="Google Shape;192;p10"/>
          <p:cNvPicPr preferRelativeResize="0"/>
          <p:nvPr/>
        </p:nvPicPr>
        <p:blipFill rotWithShape="1">
          <a:blip r:embed="rId4">
            <a:alphaModFix/>
          </a:blip>
          <a:srcRect b="0" l="0" r="0" t="0"/>
          <a:stretch/>
        </p:blipFill>
        <p:spPr>
          <a:xfrm>
            <a:off x="8197794" y="2084831"/>
            <a:ext cx="3257088" cy="4043282"/>
          </a:xfrm>
          <a:prstGeom prst="rect">
            <a:avLst/>
          </a:prstGeom>
          <a:noFill/>
          <a:ln>
            <a:noFill/>
          </a:ln>
        </p:spPr>
      </p:pic>
      <p:pic>
        <p:nvPicPr>
          <p:cNvPr descr="Chart&#10;&#10;Description automatically generated" id="193" name="Google Shape;193;p10"/>
          <p:cNvPicPr preferRelativeResize="0"/>
          <p:nvPr/>
        </p:nvPicPr>
        <p:blipFill rotWithShape="1">
          <a:blip r:embed="rId5">
            <a:alphaModFix/>
          </a:blip>
          <a:srcRect b="0" l="0" r="0" t="0"/>
          <a:stretch/>
        </p:blipFill>
        <p:spPr>
          <a:xfrm>
            <a:off x="838199" y="2084832"/>
            <a:ext cx="3257087" cy="40432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FACIAL EMOTION RECOGNITION </a:t>
            </a:r>
            <a:endParaRPr/>
          </a:p>
        </p:txBody>
      </p:sp>
      <p:sp>
        <p:nvSpPr>
          <p:cNvPr id="199" name="Google Shape;199;p11"/>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latin typeface="Garamond"/>
                <a:ea typeface="Garamond"/>
                <a:cs typeface="Garamond"/>
                <a:sym typeface="Garamond"/>
              </a:rPr>
              <a:t>N = 111 (Y)</a:t>
            </a:r>
            <a:endParaRPr/>
          </a:p>
          <a:p>
            <a:pPr indent="0" lvl="0" marL="0" rtl="0" algn="l">
              <a:lnSpc>
                <a:spcPct val="90000"/>
              </a:lnSpc>
              <a:spcBef>
                <a:spcPts val="1000"/>
              </a:spcBef>
              <a:spcAft>
                <a:spcPts val="0"/>
              </a:spcAft>
              <a:buClr>
                <a:schemeClr val="dk1"/>
              </a:buClr>
              <a:buSzPct val="100000"/>
              <a:buNone/>
            </a:pPr>
            <a:r>
              <a:rPr lang="en-US">
                <a:latin typeface="Garamond"/>
                <a:ea typeface="Garamond"/>
                <a:cs typeface="Garamond"/>
                <a:sym typeface="Garamond"/>
              </a:rPr>
              <a:t>N = 98 (O)</a:t>
            </a:r>
            <a:endParaRPr/>
          </a:p>
          <a:p>
            <a:pPr indent="-64135" lvl="0" marL="228600" rtl="0" algn="l">
              <a:lnSpc>
                <a:spcPct val="90000"/>
              </a:lnSpc>
              <a:spcBef>
                <a:spcPts val="1000"/>
              </a:spcBef>
              <a:spcAft>
                <a:spcPts val="0"/>
              </a:spcAft>
              <a:buClr>
                <a:schemeClr val="dk1"/>
              </a:buClr>
              <a:buSzPct val="100000"/>
              <a:buNone/>
            </a:pPr>
            <a:r>
              <a:t/>
            </a:r>
            <a:endParaRPr>
              <a:latin typeface="Garamond"/>
              <a:ea typeface="Garamond"/>
              <a:cs typeface="Garamond"/>
              <a:sym typeface="Garamond"/>
            </a:endParaRPr>
          </a:p>
          <a:p>
            <a:pPr indent="0" lvl="0" marL="0" rtl="0" algn="l">
              <a:lnSpc>
                <a:spcPct val="90000"/>
              </a:lnSpc>
              <a:spcBef>
                <a:spcPts val="1000"/>
              </a:spcBef>
              <a:spcAft>
                <a:spcPts val="0"/>
              </a:spcAft>
              <a:buClr>
                <a:schemeClr val="dk1"/>
              </a:buClr>
              <a:buSzPct val="100000"/>
              <a:buNone/>
            </a:pPr>
            <a:r>
              <a:rPr lang="en-US">
                <a:latin typeface="Garamond"/>
                <a:ea typeface="Garamond"/>
                <a:cs typeface="Garamond"/>
                <a:sym typeface="Garamond"/>
              </a:rPr>
              <a:t>Happy: </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Mean Accuracy: 98%(Y),  96%(O); </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P&lt;0.001; Cohen’s d = 0.5</a:t>
            </a:r>
            <a:endParaRPr/>
          </a:p>
          <a:p>
            <a:pPr indent="0" lvl="0" marL="0" rtl="0" algn="l">
              <a:lnSpc>
                <a:spcPct val="90000"/>
              </a:lnSpc>
              <a:spcBef>
                <a:spcPts val="1000"/>
              </a:spcBef>
              <a:spcAft>
                <a:spcPts val="0"/>
              </a:spcAft>
              <a:buClr>
                <a:schemeClr val="dk1"/>
              </a:buClr>
              <a:buSzPct val="100000"/>
              <a:buNone/>
            </a:pPr>
            <a:r>
              <a:rPr lang="en-US">
                <a:latin typeface="Garamond"/>
                <a:ea typeface="Garamond"/>
                <a:cs typeface="Garamond"/>
                <a:sym typeface="Garamond"/>
              </a:rPr>
              <a:t>Sad:</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Mean Accuracy: 96%(Y), 83%(O);</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p&lt;0.0001; Cohen’s d=0.99</a:t>
            </a:r>
            <a:endParaRPr/>
          </a:p>
          <a:p>
            <a:pPr indent="0" lvl="0" marL="0" rtl="0" algn="l">
              <a:lnSpc>
                <a:spcPct val="90000"/>
              </a:lnSpc>
              <a:spcBef>
                <a:spcPts val="1000"/>
              </a:spcBef>
              <a:spcAft>
                <a:spcPts val="0"/>
              </a:spcAft>
              <a:buClr>
                <a:schemeClr val="dk1"/>
              </a:buClr>
              <a:buSzPct val="100000"/>
              <a:buNone/>
            </a:pPr>
            <a:r>
              <a:rPr lang="en-US">
                <a:latin typeface="Garamond"/>
                <a:ea typeface="Garamond"/>
                <a:cs typeface="Garamond"/>
                <a:sym typeface="Garamond"/>
              </a:rPr>
              <a:t>Fear:</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Mean Accuracy: 84%(Y), 62%(O); </a:t>
            </a:r>
            <a:endParaRPr/>
          </a:p>
          <a:p>
            <a:pPr indent="0" lvl="1" marL="457200" rtl="0" algn="l">
              <a:lnSpc>
                <a:spcPct val="90000"/>
              </a:lnSpc>
              <a:spcBef>
                <a:spcPts val="500"/>
              </a:spcBef>
              <a:spcAft>
                <a:spcPts val="0"/>
              </a:spcAft>
              <a:buClr>
                <a:schemeClr val="dk1"/>
              </a:buClr>
              <a:buSzPct val="100000"/>
              <a:buNone/>
            </a:pPr>
            <a:r>
              <a:rPr lang="en-US">
                <a:latin typeface="Garamond"/>
                <a:ea typeface="Garamond"/>
                <a:cs typeface="Garamond"/>
                <a:sym typeface="Garamond"/>
              </a:rPr>
              <a:t>p&lt;0.0001, Cohen’s d = 1.13</a:t>
            </a:r>
            <a:endParaRPr/>
          </a:p>
          <a:p>
            <a:pPr indent="0" lvl="1" marL="457200" rtl="0" algn="l">
              <a:lnSpc>
                <a:spcPct val="90000"/>
              </a:lnSpc>
              <a:spcBef>
                <a:spcPts val="500"/>
              </a:spcBef>
              <a:spcAft>
                <a:spcPts val="0"/>
              </a:spcAft>
              <a:buClr>
                <a:schemeClr val="dk1"/>
              </a:buClr>
              <a:buSzPct val="100000"/>
              <a:buNone/>
            </a:pPr>
            <a:r>
              <a:t/>
            </a:r>
            <a:endParaRPr>
              <a:latin typeface="Garamond"/>
              <a:ea typeface="Garamond"/>
              <a:cs typeface="Garamond"/>
              <a:sym typeface="Garamond"/>
            </a:endParaRPr>
          </a:p>
          <a:p>
            <a:pPr indent="-64135" lvl="0" marL="228600" rtl="0" algn="l">
              <a:lnSpc>
                <a:spcPct val="90000"/>
              </a:lnSpc>
              <a:spcBef>
                <a:spcPts val="1000"/>
              </a:spcBef>
              <a:spcAft>
                <a:spcPts val="0"/>
              </a:spcAft>
              <a:buClr>
                <a:schemeClr val="dk1"/>
              </a:buClr>
              <a:buSzPct val="100000"/>
              <a:buNone/>
            </a:pPr>
            <a:r>
              <a:t/>
            </a:r>
            <a:endParaRPr/>
          </a:p>
        </p:txBody>
      </p:sp>
      <p:pic>
        <p:nvPicPr>
          <p:cNvPr descr="Chart&#10;&#10;Description automatically generated" id="200" name="Google Shape;200;p11"/>
          <p:cNvPicPr preferRelativeResize="0"/>
          <p:nvPr/>
        </p:nvPicPr>
        <p:blipFill rotWithShape="1">
          <a:blip r:embed="rId3">
            <a:alphaModFix/>
          </a:blip>
          <a:srcRect b="0" l="0" r="0" t="0"/>
          <a:stretch/>
        </p:blipFill>
        <p:spPr>
          <a:xfrm>
            <a:off x="7147423" y="3619710"/>
            <a:ext cx="2168708" cy="2692190"/>
          </a:xfrm>
          <a:prstGeom prst="rect">
            <a:avLst/>
          </a:prstGeom>
          <a:noFill/>
          <a:ln>
            <a:noFill/>
          </a:ln>
        </p:spPr>
      </p:pic>
      <p:pic>
        <p:nvPicPr>
          <p:cNvPr descr="Chart, scatter chart&#10;&#10;Description automatically generated" id="201" name="Google Shape;201;p11"/>
          <p:cNvPicPr preferRelativeResize="0"/>
          <p:nvPr/>
        </p:nvPicPr>
        <p:blipFill rotWithShape="1">
          <a:blip r:embed="rId4">
            <a:alphaModFix/>
          </a:blip>
          <a:srcRect b="0" l="0" r="0" t="0"/>
          <a:stretch/>
        </p:blipFill>
        <p:spPr>
          <a:xfrm>
            <a:off x="9523735" y="3619710"/>
            <a:ext cx="2168708" cy="2692190"/>
          </a:xfrm>
          <a:prstGeom prst="rect">
            <a:avLst/>
          </a:prstGeom>
          <a:noFill/>
          <a:ln>
            <a:noFill/>
          </a:ln>
        </p:spPr>
      </p:pic>
      <p:pic>
        <p:nvPicPr>
          <p:cNvPr descr="Chart&#10;&#10;Description automatically generated" id="202" name="Google Shape;202;p11"/>
          <p:cNvPicPr preferRelativeResize="0"/>
          <p:nvPr/>
        </p:nvPicPr>
        <p:blipFill rotWithShape="1">
          <a:blip r:embed="rId5">
            <a:alphaModFix/>
          </a:blip>
          <a:srcRect b="0" l="0" r="0" t="0"/>
          <a:stretch/>
        </p:blipFill>
        <p:spPr>
          <a:xfrm>
            <a:off x="8439381" y="546101"/>
            <a:ext cx="2168707" cy="26921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12"/>
          <p:cNvSpPr txBox="1"/>
          <p:nvPr>
            <p:ph type="title"/>
          </p:nvPr>
        </p:nvSpPr>
        <p:spPr>
          <a:xfrm>
            <a:off x="4965430" y="629268"/>
            <a:ext cx="6586491" cy="128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STIMULUS</a:t>
            </a:r>
            <a:endParaRPr/>
          </a:p>
        </p:txBody>
      </p:sp>
      <p:pic>
        <p:nvPicPr>
          <p:cNvPr descr="Text&#10;&#10;Description automatically generated" id="208" name="Google Shape;208;p12"/>
          <p:cNvPicPr preferRelativeResize="0"/>
          <p:nvPr>
            <p:ph idx="1" type="body"/>
          </p:nvPr>
        </p:nvPicPr>
        <p:blipFill rotWithShape="1">
          <a:blip r:embed="rId3">
            <a:alphaModFix/>
          </a:blip>
          <a:srcRect b="2" l="0" r="2" t="509"/>
          <a:stretch/>
        </p:blipFill>
        <p:spPr>
          <a:xfrm>
            <a:off x="20" y="10"/>
            <a:ext cx="4635571" cy="6857990"/>
          </a:xfrm>
          <a:prstGeom prst="rect">
            <a:avLst/>
          </a:prstGeom>
          <a:noFill/>
          <a:ln>
            <a:noFill/>
          </a:ln>
        </p:spPr>
      </p:pic>
      <p:sp>
        <p:nvSpPr>
          <p:cNvPr id="209" name="Google Shape;209;p12"/>
          <p:cNvSpPr txBox="1"/>
          <p:nvPr/>
        </p:nvSpPr>
        <p:spPr>
          <a:xfrm>
            <a:off x="4965431" y="2438400"/>
            <a:ext cx="6586489" cy="378541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600"/>
              <a:buFont typeface="Arial"/>
              <a:buNone/>
            </a:pPr>
            <a:r>
              <a:rPr b="0" i="0" lang="en-US" sz="3600" u="none" cap="none" strike="noStrike">
                <a:solidFill>
                  <a:schemeClr val="dk1"/>
                </a:solidFill>
                <a:latin typeface="Garamond"/>
                <a:ea typeface="Garamond"/>
                <a:cs typeface="Garamond"/>
                <a:sym typeface="Garamond"/>
              </a:rPr>
              <a:t>A suspenseful movie “Bang! You’re dead”   (8mins)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600"/>
              <a:buFont typeface="Arial"/>
              <a:buNone/>
            </a:pPr>
            <a:r>
              <a:t/>
            </a:r>
            <a:endParaRPr b="0" i="0" sz="3600" u="none" cap="none" strike="noStrike">
              <a:solidFill>
                <a:schemeClr val="dk1"/>
              </a:solidFill>
              <a:latin typeface="Garamond"/>
              <a:ea typeface="Garamond"/>
              <a:cs typeface="Garamond"/>
              <a:sym typeface="Garamond"/>
            </a:endParaRPr>
          </a:p>
          <a:p>
            <a:pPr indent="0" lvl="0" marL="0" marR="0" rtl="0" algn="l">
              <a:lnSpc>
                <a:spcPct val="90000"/>
              </a:lnSpc>
              <a:spcBef>
                <a:spcPts val="600"/>
              </a:spcBef>
              <a:spcAft>
                <a:spcPts val="0"/>
              </a:spcAft>
              <a:buClr>
                <a:srgbClr val="000000"/>
              </a:buClr>
              <a:buSzPts val="3200"/>
              <a:buFont typeface="Arial"/>
              <a:buNone/>
            </a:pPr>
            <a:r>
              <a:rPr b="0" i="0" lang="en-US" sz="3200" u="none" cap="none" strike="noStrike">
                <a:solidFill>
                  <a:srgbClr val="7F7F7F"/>
                </a:solidFill>
                <a:latin typeface="Garamond"/>
                <a:ea typeface="Garamond"/>
                <a:cs typeface="Garamond"/>
                <a:sym typeface="Garamond"/>
              </a:rPr>
              <a:t>Complexity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rPr b="0" i="0" lang="en-US" sz="3200" u="none" cap="none" strike="noStrike">
                <a:solidFill>
                  <a:srgbClr val="7F7F7F"/>
                </a:solidFill>
                <a:latin typeface="Garamond"/>
                <a:ea typeface="Garamond"/>
                <a:cs typeface="Garamond"/>
                <a:sym typeface="Garamond"/>
              </a:rPr>
              <a:t>Social dynamics</a:t>
            </a:r>
            <a:endParaRPr b="0" i="0" sz="1400" u="none" cap="none" strike="noStrike">
              <a:solidFill>
                <a:srgbClr val="000000"/>
              </a:solidFill>
              <a:latin typeface="Arial"/>
              <a:ea typeface="Arial"/>
              <a:cs typeface="Arial"/>
              <a:sym typeface="Arial"/>
            </a:endParaRPr>
          </a:p>
        </p:txBody>
      </p:sp>
      <p:cxnSp>
        <p:nvCxnSpPr>
          <p:cNvPr id="210" name="Google Shape;210;p12"/>
          <p:cNvCxnSpPr/>
          <p:nvPr/>
        </p:nvCxnSpPr>
        <p:spPr>
          <a:xfrm>
            <a:off x="5080934" y="2115117"/>
            <a:ext cx="630936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EMOTIONALLY DYNAMIC CONDITIONS</a:t>
            </a:r>
            <a:endParaRPr/>
          </a:p>
        </p:txBody>
      </p:sp>
      <p:pic>
        <p:nvPicPr>
          <p:cNvPr descr="Diagram&#10;&#10;Description automatically generated" id="216" name="Google Shape;216;p13"/>
          <p:cNvPicPr preferRelativeResize="0"/>
          <p:nvPr>
            <p:ph idx="1" type="body"/>
          </p:nvPr>
        </p:nvPicPr>
        <p:blipFill rotWithShape="1">
          <a:blip r:embed="rId3">
            <a:alphaModFix/>
          </a:blip>
          <a:srcRect b="51466" l="1965" r="0" t="0"/>
          <a:stretch/>
        </p:blipFill>
        <p:spPr>
          <a:xfrm>
            <a:off x="1635737" y="1634104"/>
            <a:ext cx="8920526" cy="3686849"/>
          </a:xfrm>
          <a:prstGeom prst="rect">
            <a:avLst/>
          </a:prstGeom>
          <a:noFill/>
          <a:ln>
            <a:noFill/>
          </a:ln>
        </p:spPr>
      </p:pic>
      <p:sp>
        <p:nvSpPr>
          <p:cNvPr id="217" name="Google Shape;217;p13"/>
          <p:cNvSpPr txBox="1"/>
          <p:nvPr/>
        </p:nvSpPr>
        <p:spPr>
          <a:xfrm>
            <a:off x="2057023" y="5691329"/>
            <a:ext cx="80779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A1C50D"/>
                </a:solidFill>
                <a:latin typeface="Garamond"/>
                <a:ea typeface="Garamond"/>
                <a:cs typeface="Garamond"/>
                <a:sym typeface="Garamond"/>
              </a:rPr>
              <a:t>Ascent</a:t>
            </a:r>
            <a:r>
              <a:rPr b="0" i="0" lang="en-US" sz="2800" u="none" cap="none" strike="noStrike">
                <a:solidFill>
                  <a:schemeClr val="dk1"/>
                </a:solidFill>
                <a:latin typeface="Garamond"/>
                <a:ea typeface="Garamond"/>
                <a:cs typeface="Garamond"/>
                <a:sym typeface="Garamond"/>
              </a:rPr>
              <a:t> – 5;		</a:t>
            </a:r>
            <a:r>
              <a:rPr b="0" i="0" lang="en-US" sz="2800" u="none" cap="none" strike="noStrike">
                <a:solidFill>
                  <a:srgbClr val="003E7E"/>
                </a:solidFill>
                <a:latin typeface="Garamond"/>
                <a:ea typeface="Garamond"/>
                <a:cs typeface="Garamond"/>
                <a:sym typeface="Garamond"/>
              </a:rPr>
              <a:t>Descent</a:t>
            </a:r>
            <a:r>
              <a:rPr b="0" i="0" lang="en-US" sz="2800" u="none" cap="none" strike="noStrike">
                <a:solidFill>
                  <a:schemeClr val="dk1"/>
                </a:solidFill>
                <a:latin typeface="Garamond"/>
                <a:ea typeface="Garamond"/>
                <a:cs typeface="Garamond"/>
                <a:sym typeface="Garamond"/>
              </a:rPr>
              <a:t> – 5;		Control –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REGIONS OF INTEREST</a:t>
            </a:r>
            <a:endParaRPr/>
          </a:p>
        </p:txBody>
      </p:sp>
      <p:pic>
        <p:nvPicPr>
          <p:cNvPr id="223" name="Google Shape;223;p14"/>
          <p:cNvPicPr preferRelativeResize="0"/>
          <p:nvPr>
            <p:ph idx="1" type="body"/>
          </p:nvPr>
        </p:nvPicPr>
        <p:blipFill rotWithShape="1">
          <a:blip r:embed="rId3">
            <a:alphaModFix/>
          </a:blip>
          <a:srcRect b="0" l="5377" r="0" t="52712"/>
          <a:stretch/>
        </p:blipFill>
        <p:spPr>
          <a:xfrm>
            <a:off x="272516" y="2478808"/>
            <a:ext cx="5823484" cy="2057636"/>
          </a:xfrm>
          <a:prstGeom prst="rect">
            <a:avLst/>
          </a:prstGeom>
          <a:noFill/>
          <a:ln>
            <a:noFill/>
          </a:ln>
        </p:spPr>
      </p:pic>
      <p:sp>
        <p:nvSpPr>
          <p:cNvPr id="224" name="Google Shape;224;p14"/>
          <p:cNvSpPr txBox="1"/>
          <p:nvPr/>
        </p:nvSpPr>
        <p:spPr>
          <a:xfrm>
            <a:off x="4486469" y="1690688"/>
            <a:ext cx="321906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Garamond"/>
                <a:ea typeface="Garamond"/>
                <a:cs typeface="Garamond"/>
                <a:sym typeface="Garamond"/>
              </a:rPr>
              <a:t>Ascent &gt; Control</a:t>
            </a:r>
            <a:endParaRPr b="0" i="0" sz="3200" u="none" cap="none" strike="noStrike">
              <a:solidFill>
                <a:schemeClr val="dk1"/>
              </a:solidFill>
              <a:latin typeface="Garamond"/>
              <a:ea typeface="Garamond"/>
              <a:cs typeface="Garamond"/>
              <a:sym typeface="Garamond"/>
            </a:endParaRPr>
          </a:p>
        </p:txBody>
      </p:sp>
      <p:sp>
        <p:nvSpPr>
          <p:cNvPr id="225" name="Google Shape;225;p14"/>
          <p:cNvSpPr txBox="1"/>
          <p:nvPr/>
        </p:nvSpPr>
        <p:spPr>
          <a:xfrm>
            <a:off x="1028939" y="4536443"/>
            <a:ext cx="321906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Young</a:t>
            </a:r>
            <a:endParaRPr b="0" i="0" sz="2400" u="none" cap="none" strike="noStrike">
              <a:solidFill>
                <a:schemeClr val="dk1"/>
              </a:solidFill>
              <a:latin typeface="Garamond"/>
              <a:ea typeface="Garamond"/>
              <a:cs typeface="Garamond"/>
              <a:sym typeface="Garamond"/>
            </a:endParaRPr>
          </a:p>
        </p:txBody>
      </p:sp>
      <p:sp>
        <p:nvSpPr>
          <p:cNvPr id="226" name="Google Shape;226;p14"/>
          <p:cNvSpPr txBox="1"/>
          <p:nvPr/>
        </p:nvSpPr>
        <p:spPr>
          <a:xfrm>
            <a:off x="7944000" y="4536444"/>
            <a:ext cx="321906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Old</a:t>
            </a:r>
            <a:endParaRPr b="0" i="0" sz="2400" u="none" cap="none" strike="noStrike">
              <a:solidFill>
                <a:schemeClr val="dk1"/>
              </a:solidFill>
              <a:latin typeface="Garamond"/>
              <a:ea typeface="Garamond"/>
              <a:cs typeface="Garamond"/>
              <a:sym typeface="Garamond"/>
            </a:endParaRPr>
          </a:p>
        </p:txBody>
      </p:sp>
      <p:grpSp>
        <p:nvGrpSpPr>
          <p:cNvPr id="227" name="Google Shape;227;p14"/>
          <p:cNvGrpSpPr/>
          <p:nvPr/>
        </p:nvGrpSpPr>
        <p:grpSpPr>
          <a:xfrm>
            <a:off x="6138248" y="2555391"/>
            <a:ext cx="5922772" cy="1832046"/>
            <a:chOff x="4146894" y="2145908"/>
            <a:chExt cx="7605902" cy="2352676"/>
          </a:xfrm>
        </p:grpSpPr>
        <p:pic>
          <p:nvPicPr>
            <p:cNvPr id="228" name="Google Shape;228;p14"/>
            <p:cNvPicPr preferRelativeResize="0"/>
            <p:nvPr/>
          </p:nvPicPr>
          <p:blipFill rotWithShape="1">
            <a:blip r:embed="rId4">
              <a:alphaModFix/>
            </a:blip>
            <a:srcRect b="0" l="0" r="0" t="0"/>
            <a:stretch/>
          </p:blipFill>
          <p:spPr>
            <a:xfrm>
              <a:off x="4146894" y="2145908"/>
              <a:ext cx="2074488" cy="2352676"/>
            </a:xfrm>
            <a:prstGeom prst="rect">
              <a:avLst/>
            </a:prstGeom>
            <a:noFill/>
            <a:ln>
              <a:noFill/>
            </a:ln>
          </p:spPr>
        </p:pic>
        <p:pic>
          <p:nvPicPr>
            <p:cNvPr id="229" name="Google Shape;229;p14"/>
            <p:cNvPicPr preferRelativeResize="0"/>
            <p:nvPr/>
          </p:nvPicPr>
          <p:blipFill rotWithShape="1">
            <a:blip r:embed="rId5">
              <a:alphaModFix/>
            </a:blip>
            <a:srcRect b="0" l="0" r="0" t="0"/>
            <a:stretch/>
          </p:blipFill>
          <p:spPr>
            <a:xfrm>
              <a:off x="6256197" y="2145908"/>
              <a:ext cx="2754769" cy="2352675"/>
            </a:xfrm>
            <a:prstGeom prst="rect">
              <a:avLst/>
            </a:prstGeom>
            <a:noFill/>
            <a:ln>
              <a:noFill/>
            </a:ln>
          </p:spPr>
        </p:pic>
        <p:pic>
          <p:nvPicPr>
            <p:cNvPr id="230" name="Google Shape;230;p14"/>
            <p:cNvPicPr preferRelativeResize="0"/>
            <p:nvPr/>
          </p:nvPicPr>
          <p:blipFill rotWithShape="1">
            <a:blip r:embed="rId6">
              <a:alphaModFix/>
            </a:blip>
            <a:srcRect b="0" l="0" r="0" t="0"/>
            <a:stretch/>
          </p:blipFill>
          <p:spPr>
            <a:xfrm>
              <a:off x="9019121" y="2145908"/>
              <a:ext cx="2733675" cy="2352675"/>
            </a:xfrm>
            <a:prstGeom prst="rect">
              <a:avLst/>
            </a:prstGeom>
            <a:noFill/>
            <a:ln>
              <a:noFill/>
            </a:ln>
          </p:spPr>
        </p:pic>
      </p:grpSp>
      <p:sp>
        <p:nvSpPr>
          <p:cNvPr id="231" name="Google Shape;231;p14"/>
          <p:cNvSpPr txBox="1"/>
          <p:nvPr/>
        </p:nvSpPr>
        <p:spPr>
          <a:xfrm>
            <a:off x="272516" y="5487397"/>
            <a:ext cx="11788504" cy="1229937"/>
          </a:xfrm>
          <a:prstGeom prst="rect">
            <a:avLst/>
          </a:prstGeom>
          <a:noFill/>
          <a:ln>
            <a:noFill/>
          </a:ln>
        </p:spPr>
        <p:txBody>
          <a:bodyPr anchorCtr="0" anchor="t" bIns="45700" lIns="91425" spcFirstLastPara="1" rIns="91425" wrap="square" tIns="45700">
            <a:normAutofit/>
          </a:bodyPr>
          <a:lstStyle/>
          <a:p>
            <a:pPr indent="-514350" lvl="0" marL="514350" marR="0" rtl="0" algn="l">
              <a:lnSpc>
                <a:spcPct val="9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Garamond"/>
                <a:ea typeface="Garamond"/>
                <a:cs typeface="Garamond"/>
                <a:sym typeface="Garamond"/>
              </a:rPr>
              <a:t>Lateral Orbitofrontal Cortex (lOFC)</a:t>
            </a:r>
            <a:endParaRPr b="0" i="0" sz="1400" u="none" cap="none" strike="noStrike">
              <a:solidFill>
                <a:srgbClr val="000000"/>
              </a:solidFill>
              <a:latin typeface="Arial"/>
              <a:ea typeface="Arial"/>
              <a:cs typeface="Arial"/>
              <a:sym typeface="Arial"/>
            </a:endParaRPr>
          </a:p>
          <a:p>
            <a:pPr indent="-514350" lvl="0" marL="514350" marR="0" rtl="0" algn="l">
              <a:lnSpc>
                <a:spcPct val="90000"/>
              </a:lnSpc>
              <a:spcBef>
                <a:spcPts val="600"/>
              </a:spcBef>
              <a:spcAft>
                <a:spcPts val="0"/>
              </a:spcAft>
              <a:buClr>
                <a:schemeClr val="dk1"/>
              </a:buClr>
              <a:buSzPts val="2800"/>
              <a:buFont typeface="Calibri"/>
              <a:buAutoNum type="arabicPeriod"/>
            </a:pPr>
            <a:r>
              <a:rPr b="0" i="0" lang="en-US" sz="2800" u="none" cap="none" strike="noStrike">
                <a:solidFill>
                  <a:schemeClr val="dk1"/>
                </a:solidFill>
                <a:latin typeface="Garamond"/>
                <a:ea typeface="Garamond"/>
                <a:cs typeface="Garamond"/>
                <a:sym typeface="Garamond"/>
              </a:rPr>
              <a:t>More medial activation in Older individuals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t/>
            </a:r>
            <a:endParaRPr b="0" i="0" sz="3200" u="none" cap="none" strike="noStrike">
              <a:solidFill>
                <a:schemeClr val="dk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35" name="Shape 235"/>
        <p:cNvGrpSpPr/>
        <p:nvPr/>
      </p:nvGrpSpPr>
      <p:grpSpPr>
        <a:xfrm>
          <a:off x="0" y="0"/>
          <a:ext cx="0" cy="0"/>
          <a:chOff x="0" y="0"/>
          <a:chExt cx="0" cy="0"/>
        </a:xfrm>
      </p:grpSpPr>
      <p:sp>
        <p:nvSpPr>
          <p:cNvPr id="236" name="Google Shape;236;p15"/>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15"/>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15"/>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6000"/>
              <a:buFont typeface="Garamond"/>
              <a:buNone/>
            </a:pPr>
            <a:r>
              <a:rPr lang="en-US" sz="6000">
                <a:solidFill>
                  <a:srgbClr val="0C0C0C"/>
                </a:solidFill>
                <a:latin typeface="Garamond"/>
                <a:ea typeface="Garamond"/>
                <a:cs typeface="Garamond"/>
                <a:sym typeface="Garamond"/>
              </a:rPr>
              <a:t>Why do older people experience emotion differently compared to young?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MARR’S LEVEL OF ANALYSIS</a:t>
            </a:r>
            <a:endParaRPr/>
          </a:p>
        </p:txBody>
      </p:sp>
      <p:grpSp>
        <p:nvGrpSpPr>
          <p:cNvPr id="244" name="Google Shape;244;p16"/>
          <p:cNvGrpSpPr/>
          <p:nvPr/>
        </p:nvGrpSpPr>
        <p:grpSpPr>
          <a:xfrm>
            <a:off x="1996967" y="1954717"/>
            <a:ext cx="8198066" cy="1828800"/>
            <a:chOff x="1303515" y="2715208"/>
            <a:chExt cx="8198066" cy="1828800"/>
          </a:xfrm>
        </p:grpSpPr>
        <p:sp>
          <p:nvSpPr>
            <p:cNvPr id="245" name="Google Shape;245;p16"/>
            <p:cNvSpPr/>
            <p:nvPr/>
          </p:nvSpPr>
          <p:spPr>
            <a:xfrm>
              <a:off x="1303515" y="2715208"/>
              <a:ext cx="3256383" cy="1828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Garamond"/>
                  <a:ea typeface="Garamond"/>
                  <a:cs typeface="Garamond"/>
                  <a:sym typeface="Garamond"/>
                </a:rPr>
                <a:t>Representational level</a:t>
              </a:r>
              <a:endParaRPr b="0" i="0" sz="3200" u="none" cap="none" strike="noStrike">
                <a:solidFill>
                  <a:schemeClr val="lt1"/>
                </a:solidFill>
                <a:latin typeface="Garamond"/>
                <a:ea typeface="Garamond"/>
                <a:cs typeface="Garamond"/>
                <a:sym typeface="Garamond"/>
              </a:endParaRPr>
            </a:p>
          </p:txBody>
        </p:sp>
        <p:sp>
          <p:nvSpPr>
            <p:cNvPr id="246" name="Google Shape;246;p16"/>
            <p:cNvSpPr/>
            <p:nvPr/>
          </p:nvSpPr>
          <p:spPr>
            <a:xfrm>
              <a:off x="6245198" y="2715208"/>
              <a:ext cx="3256383" cy="1828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Garamond"/>
                  <a:ea typeface="Garamond"/>
                  <a:cs typeface="Garamond"/>
                  <a:sym typeface="Garamond"/>
                </a:rPr>
                <a:t>Computational level</a:t>
              </a:r>
              <a:endParaRPr b="0" i="0" sz="3200" u="none" cap="none" strike="noStrike">
                <a:solidFill>
                  <a:schemeClr val="lt1"/>
                </a:solidFill>
                <a:latin typeface="Garamond"/>
                <a:ea typeface="Garamond"/>
                <a:cs typeface="Garamond"/>
                <a:sym typeface="Garamond"/>
              </a:endParaRPr>
            </a:p>
          </p:txBody>
        </p:sp>
      </p:grpSp>
      <p:sp>
        <p:nvSpPr>
          <p:cNvPr id="247" name="Google Shape;247;p16"/>
          <p:cNvSpPr txBox="1"/>
          <p:nvPr/>
        </p:nvSpPr>
        <p:spPr>
          <a:xfrm>
            <a:off x="1235043" y="4047546"/>
            <a:ext cx="478023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Garamond"/>
                <a:ea typeface="Garamond"/>
                <a:cs typeface="Garamond"/>
                <a:sym typeface="Garamond"/>
              </a:rPr>
              <a:t>Older individuals have differential representation of uncertainty compared to Young adults</a:t>
            </a:r>
            <a:endParaRPr b="0" i="0" sz="2400" u="none" cap="none" strike="noStrike">
              <a:solidFill>
                <a:srgbClr val="7F7F7F"/>
              </a:solidFill>
              <a:latin typeface="Garamond"/>
              <a:ea typeface="Garamond"/>
              <a:cs typeface="Garamond"/>
              <a:sym typeface="Garamond"/>
            </a:endParaRPr>
          </a:p>
        </p:txBody>
      </p:sp>
      <p:pic>
        <p:nvPicPr>
          <p:cNvPr id="248" name="Google Shape;248;p16"/>
          <p:cNvPicPr preferRelativeResize="0"/>
          <p:nvPr/>
        </p:nvPicPr>
        <p:blipFill rotWithShape="1">
          <a:blip r:embed="rId3">
            <a:alphaModFix/>
          </a:blip>
          <a:srcRect b="0" l="0" r="0" t="0"/>
          <a:stretch/>
        </p:blipFill>
        <p:spPr>
          <a:xfrm>
            <a:off x="6176729" y="3130628"/>
            <a:ext cx="5547707" cy="3362247"/>
          </a:xfrm>
          <a:prstGeom prst="rect">
            <a:avLst/>
          </a:prstGeom>
          <a:noFill/>
          <a:ln>
            <a:noFill/>
          </a:ln>
        </p:spPr>
      </p:pic>
      <p:sp>
        <p:nvSpPr>
          <p:cNvPr id="249" name="Google Shape;249;p16"/>
          <p:cNvSpPr txBox="1"/>
          <p:nvPr/>
        </p:nvSpPr>
        <p:spPr>
          <a:xfrm>
            <a:off x="2842787" y="5477347"/>
            <a:ext cx="2410563" cy="369332"/>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62626"/>
                </a:solidFill>
                <a:latin typeface="Garamond"/>
                <a:ea typeface="Garamond"/>
                <a:cs typeface="Garamond"/>
                <a:sym typeface="Garamond"/>
              </a:rPr>
              <a:t>PCA, tSNE, TPHATE</a:t>
            </a:r>
            <a:endParaRPr b="0" i="0" sz="1800" u="none" cap="none" strike="noStrike">
              <a:solidFill>
                <a:srgbClr val="262626"/>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PRINCIPAL COMPONENT ANALYSIS</a:t>
            </a:r>
            <a:endParaRPr/>
          </a:p>
        </p:txBody>
      </p:sp>
      <p:pic>
        <p:nvPicPr>
          <p:cNvPr descr="Chart, histogram&#10;&#10;Description automatically generated" id="255" name="Google Shape;255;p17"/>
          <p:cNvPicPr preferRelativeResize="0"/>
          <p:nvPr>
            <p:ph idx="1" type="body"/>
          </p:nvPr>
        </p:nvPicPr>
        <p:blipFill rotWithShape="1">
          <a:blip r:embed="rId3">
            <a:alphaModFix/>
          </a:blip>
          <a:srcRect b="0" l="0" r="0" t="0"/>
          <a:stretch/>
        </p:blipFill>
        <p:spPr>
          <a:xfrm>
            <a:off x="665209" y="1690688"/>
            <a:ext cx="4738064" cy="3835576"/>
          </a:xfrm>
          <a:prstGeom prst="rect">
            <a:avLst/>
          </a:prstGeom>
          <a:noFill/>
          <a:ln>
            <a:noFill/>
          </a:ln>
        </p:spPr>
      </p:pic>
      <p:pic>
        <p:nvPicPr>
          <p:cNvPr descr="Chart, histogram&#10;&#10;Description automatically generated" id="256" name="Google Shape;256;p17"/>
          <p:cNvPicPr preferRelativeResize="0"/>
          <p:nvPr/>
        </p:nvPicPr>
        <p:blipFill rotWithShape="1">
          <a:blip r:embed="rId4">
            <a:alphaModFix/>
          </a:blip>
          <a:srcRect b="0" l="0" r="0" t="0"/>
          <a:stretch/>
        </p:blipFill>
        <p:spPr>
          <a:xfrm>
            <a:off x="6270733" y="1910795"/>
            <a:ext cx="5367085" cy="3578057"/>
          </a:xfrm>
          <a:prstGeom prst="rect">
            <a:avLst/>
          </a:prstGeom>
          <a:noFill/>
          <a:ln>
            <a:noFill/>
          </a:ln>
        </p:spPr>
      </p:pic>
      <p:sp>
        <p:nvSpPr>
          <p:cNvPr id="257" name="Google Shape;257;p17"/>
          <p:cNvSpPr txBox="1"/>
          <p:nvPr/>
        </p:nvSpPr>
        <p:spPr>
          <a:xfrm>
            <a:off x="2066614" y="5735512"/>
            <a:ext cx="16226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Young (N=111)</a:t>
            </a:r>
            <a:endParaRPr b="0" i="0" sz="1800" u="none" cap="none" strike="noStrike">
              <a:solidFill>
                <a:schemeClr val="dk1"/>
              </a:solidFill>
              <a:latin typeface="Garamond"/>
              <a:ea typeface="Garamond"/>
              <a:cs typeface="Garamond"/>
              <a:sym typeface="Garamond"/>
            </a:endParaRPr>
          </a:p>
        </p:txBody>
      </p:sp>
      <p:sp>
        <p:nvSpPr>
          <p:cNvPr id="258" name="Google Shape;258;p17"/>
          <p:cNvSpPr txBox="1"/>
          <p:nvPr/>
        </p:nvSpPr>
        <p:spPr>
          <a:xfrm>
            <a:off x="8172458" y="5735512"/>
            <a:ext cx="12763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Old (N=98)</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PCA</a:t>
            </a:r>
            <a:endParaRPr/>
          </a:p>
        </p:txBody>
      </p:sp>
      <p:sp>
        <p:nvSpPr>
          <p:cNvPr id="264" name="Google Shape;264;p18"/>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200">
                <a:latin typeface="Garamond"/>
                <a:ea typeface="Garamond"/>
                <a:cs typeface="Garamond"/>
                <a:sym typeface="Garamond"/>
              </a:rPr>
              <a:t>1. The idiosyncratic nature of BOLD activation is observed in Old (validated by ISC – not shown)</a:t>
            </a:r>
            <a:endParaRPr/>
          </a:p>
          <a:p>
            <a:pPr indent="0" lvl="0" marL="0" rtl="0" algn="l">
              <a:lnSpc>
                <a:spcPct val="90000"/>
              </a:lnSpc>
              <a:spcBef>
                <a:spcPts val="1000"/>
              </a:spcBef>
              <a:spcAft>
                <a:spcPts val="0"/>
              </a:spcAft>
              <a:buClr>
                <a:schemeClr val="dk1"/>
              </a:buClr>
              <a:buSzPts val="3200"/>
              <a:buNone/>
            </a:pPr>
            <a:r>
              <a:t/>
            </a:r>
            <a:endParaRPr sz="3200">
              <a:latin typeface="Garamond"/>
              <a:ea typeface="Garamond"/>
              <a:cs typeface="Garamond"/>
              <a:sym typeface="Garamond"/>
            </a:endParaRPr>
          </a:p>
          <a:p>
            <a:pPr indent="0" lvl="0" marL="0" rtl="0" algn="l">
              <a:lnSpc>
                <a:spcPct val="90000"/>
              </a:lnSpc>
              <a:spcBef>
                <a:spcPts val="1000"/>
              </a:spcBef>
              <a:spcAft>
                <a:spcPts val="0"/>
              </a:spcAft>
              <a:buClr>
                <a:schemeClr val="dk1"/>
              </a:buClr>
              <a:buSzPts val="3200"/>
              <a:buNone/>
            </a:pPr>
            <a:r>
              <a:rPr lang="en-US" sz="3200">
                <a:latin typeface="Garamond"/>
                <a:ea typeface="Garamond"/>
                <a:cs typeface="Garamond"/>
                <a:sym typeface="Garamond"/>
              </a:rPr>
              <a:t>2. First 2 components – cumulative variance explained:</a:t>
            </a:r>
            <a:endParaRPr/>
          </a:p>
          <a:p>
            <a:pPr indent="0" lvl="0" marL="0" rtl="0" algn="l">
              <a:lnSpc>
                <a:spcPct val="90000"/>
              </a:lnSpc>
              <a:spcBef>
                <a:spcPts val="1000"/>
              </a:spcBef>
              <a:spcAft>
                <a:spcPts val="0"/>
              </a:spcAft>
              <a:buClr>
                <a:schemeClr val="dk1"/>
              </a:buClr>
              <a:buSzPts val="2800"/>
              <a:buNone/>
            </a:pPr>
            <a:r>
              <a:rPr lang="en-US">
                <a:latin typeface="Garamond"/>
                <a:ea typeface="Garamond"/>
                <a:cs typeface="Garamond"/>
                <a:sym typeface="Garamond"/>
              </a:rPr>
              <a:t>Young – 71%</a:t>
            </a:r>
            <a:endParaRPr/>
          </a:p>
          <a:p>
            <a:pPr indent="0" lvl="0" marL="0" rtl="0" algn="l">
              <a:lnSpc>
                <a:spcPct val="90000"/>
              </a:lnSpc>
              <a:spcBef>
                <a:spcPts val="1000"/>
              </a:spcBef>
              <a:spcAft>
                <a:spcPts val="0"/>
              </a:spcAft>
              <a:buClr>
                <a:schemeClr val="dk1"/>
              </a:buClr>
              <a:buSzPts val="2800"/>
              <a:buNone/>
            </a:pPr>
            <a:r>
              <a:rPr lang="en-US">
                <a:latin typeface="Garamond"/>
                <a:ea typeface="Garamond"/>
                <a:cs typeface="Garamond"/>
                <a:sym typeface="Garamond"/>
              </a:rPr>
              <a:t>Old – 57.8%</a:t>
            </a:r>
            <a:endParaRPr>
              <a:latin typeface="Garamond"/>
              <a:ea typeface="Garamond"/>
              <a:cs typeface="Garamond"/>
              <a:sym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TEMPORAL PCA  - PC1</a:t>
            </a:r>
            <a:endParaRPr/>
          </a:p>
        </p:txBody>
      </p:sp>
      <p:pic>
        <p:nvPicPr>
          <p:cNvPr descr="Chart, line chart&#10;&#10;Description automatically generated" id="270" name="Google Shape;270;p19"/>
          <p:cNvPicPr preferRelativeResize="0"/>
          <p:nvPr>
            <p:ph idx="1" type="body"/>
          </p:nvPr>
        </p:nvPicPr>
        <p:blipFill rotWithShape="1">
          <a:blip r:embed="rId3">
            <a:alphaModFix/>
          </a:blip>
          <a:srcRect b="0" l="0" r="0" t="0"/>
          <a:stretch/>
        </p:blipFill>
        <p:spPr>
          <a:xfrm>
            <a:off x="319869" y="1860777"/>
            <a:ext cx="5227410" cy="3136446"/>
          </a:xfrm>
          <a:prstGeom prst="rect">
            <a:avLst/>
          </a:prstGeom>
          <a:noFill/>
          <a:ln>
            <a:noFill/>
          </a:ln>
        </p:spPr>
      </p:pic>
      <p:sp>
        <p:nvSpPr>
          <p:cNvPr id="271" name="Google Shape;271;p19"/>
          <p:cNvSpPr txBox="1"/>
          <p:nvPr/>
        </p:nvSpPr>
        <p:spPr>
          <a:xfrm>
            <a:off x="1431636" y="5412509"/>
            <a:ext cx="28214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9D3D6"/>
                </a:solidFill>
                <a:latin typeface="Calibri"/>
                <a:ea typeface="Calibri"/>
                <a:cs typeface="Calibri"/>
                <a:sym typeface="Calibri"/>
              </a:rPr>
              <a:t>tPC1</a:t>
            </a:r>
            <a:r>
              <a:rPr b="0" i="0" lang="en-US" sz="1800" u="none" cap="none" strike="noStrike">
                <a:solidFill>
                  <a:schemeClr val="dk1"/>
                </a:solidFill>
                <a:latin typeface="Calibri"/>
                <a:ea typeface="Calibri"/>
                <a:cs typeface="Calibri"/>
                <a:sym typeface="Calibri"/>
              </a:rPr>
              <a:t> – Uncertainty : r = 0.93</a:t>
            </a:r>
            <a:endParaRPr b="0" i="0" sz="1800" u="none" cap="none" strike="noStrike">
              <a:solidFill>
                <a:schemeClr val="dk1"/>
              </a:solidFill>
              <a:latin typeface="Calibri"/>
              <a:ea typeface="Calibri"/>
              <a:cs typeface="Calibri"/>
              <a:sym typeface="Calibri"/>
            </a:endParaRPr>
          </a:p>
        </p:txBody>
      </p:sp>
      <p:sp>
        <p:nvSpPr>
          <p:cNvPr id="272" name="Google Shape;272;p19"/>
          <p:cNvSpPr txBox="1"/>
          <p:nvPr/>
        </p:nvSpPr>
        <p:spPr>
          <a:xfrm>
            <a:off x="8326582" y="5421684"/>
            <a:ext cx="28214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9D3D6"/>
                </a:solidFill>
                <a:latin typeface="Calibri"/>
                <a:ea typeface="Calibri"/>
                <a:cs typeface="Calibri"/>
                <a:sym typeface="Calibri"/>
              </a:rPr>
              <a:t>tPC1</a:t>
            </a:r>
            <a:r>
              <a:rPr b="0" i="0" lang="en-US" sz="1800" u="none" cap="none" strike="noStrike">
                <a:solidFill>
                  <a:schemeClr val="dk1"/>
                </a:solidFill>
                <a:latin typeface="Calibri"/>
                <a:ea typeface="Calibri"/>
                <a:cs typeface="Calibri"/>
                <a:sym typeface="Calibri"/>
              </a:rPr>
              <a:t> – Uncertainty : r = 0.76</a:t>
            </a:r>
            <a:endParaRPr b="0" i="0" sz="1800" u="none" cap="none" strike="noStrike">
              <a:solidFill>
                <a:schemeClr val="dk1"/>
              </a:solidFill>
              <a:latin typeface="Calibri"/>
              <a:ea typeface="Calibri"/>
              <a:cs typeface="Calibri"/>
              <a:sym typeface="Calibri"/>
            </a:endParaRPr>
          </a:p>
        </p:txBody>
      </p:sp>
      <p:sp>
        <p:nvSpPr>
          <p:cNvPr id="273" name="Google Shape;273;p19"/>
          <p:cNvSpPr txBox="1"/>
          <p:nvPr/>
        </p:nvSpPr>
        <p:spPr>
          <a:xfrm>
            <a:off x="2396581" y="5791016"/>
            <a:ext cx="7541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Young</a:t>
            </a:r>
            <a:endParaRPr b="0" i="0" sz="1800" u="none" cap="none" strike="noStrike">
              <a:solidFill>
                <a:schemeClr val="dk1"/>
              </a:solidFill>
              <a:latin typeface="Calibri"/>
              <a:ea typeface="Calibri"/>
              <a:cs typeface="Calibri"/>
              <a:sym typeface="Calibri"/>
            </a:endParaRPr>
          </a:p>
        </p:txBody>
      </p:sp>
      <p:sp>
        <p:nvSpPr>
          <p:cNvPr id="274" name="Google Shape;274;p19"/>
          <p:cNvSpPr txBox="1"/>
          <p:nvPr/>
        </p:nvSpPr>
        <p:spPr>
          <a:xfrm>
            <a:off x="9399099" y="5855425"/>
            <a:ext cx="5116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Old</a:t>
            </a:r>
            <a:endParaRPr b="0" i="0" sz="1800" u="none" cap="none" strike="noStrike">
              <a:solidFill>
                <a:schemeClr val="dk1"/>
              </a:solidFill>
              <a:latin typeface="Calibri"/>
              <a:ea typeface="Calibri"/>
              <a:cs typeface="Calibri"/>
              <a:sym typeface="Calibri"/>
            </a:endParaRPr>
          </a:p>
        </p:txBody>
      </p:sp>
      <p:pic>
        <p:nvPicPr>
          <p:cNvPr descr="Chart, line chart&#10;&#10;Description automatically generated" id="275" name="Google Shape;275;p19"/>
          <p:cNvPicPr preferRelativeResize="0"/>
          <p:nvPr/>
        </p:nvPicPr>
        <p:blipFill rotWithShape="1">
          <a:blip r:embed="rId4">
            <a:alphaModFix/>
          </a:blip>
          <a:srcRect b="0" l="0" r="0" t="0"/>
          <a:stretch/>
        </p:blipFill>
        <p:spPr>
          <a:xfrm>
            <a:off x="6644722" y="1967379"/>
            <a:ext cx="4695064" cy="31300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SO FAR..</a:t>
            </a:r>
            <a:endParaRPr/>
          </a:p>
        </p:txBody>
      </p:sp>
      <p:sp>
        <p:nvSpPr>
          <p:cNvPr id="118" name="Google Shape;118;p2"/>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latin typeface="Garamond"/>
                <a:ea typeface="Garamond"/>
                <a:cs typeface="Garamond"/>
                <a:sym typeface="Garamond"/>
              </a:rPr>
              <a:t>A predictive framework incorporating uncertainty can explain complex emotions dynamics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9" name="Google Shape;119;p2"/>
          <p:cNvPicPr preferRelativeResize="0"/>
          <p:nvPr/>
        </p:nvPicPr>
        <p:blipFill rotWithShape="1">
          <a:blip r:embed="rId3">
            <a:alphaModFix/>
          </a:blip>
          <a:srcRect b="0" l="0" r="0" t="0"/>
          <a:stretch/>
        </p:blipFill>
        <p:spPr>
          <a:xfrm>
            <a:off x="1101222" y="2806700"/>
            <a:ext cx="8667750" cy="3686175"/>
          </a:xfrm>
          <a:prstGeom prst="rect">
            <a:avLst/>
          </a:prstGeom>
          <a:noFill/>
          <a:ln>
            <a:noFill/>
          </a:ln>
        </p:spPr>
      </p:pic>
      <p:sp>
        <p:nvSpPr>
          <p:cNvPr id="120" name="Google Shape;120;p2"/>
          <p:cNvSpPr txBox="1"/>
          <p:nvPr/>
        </p:nvSpPr>
        <p:spPr>
          <a:xfrm>
            <a:off x="8464241" y="6321231"/>
            <a:ext cx="130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Garamond"/>
                <a:ea typeface="Garamond"/>
                <a:cs typeface="Garamond"/>
                <a:sym typeface="Garamond"/>
              </a:rPr>
              <a:t>(in press)</a:t>
            </a:r>
            <a:endParaRPr b="0" i="1" sz="1800" u="none" cap="none" strike="noStrike">
              <a:solidFill>
                <a:schemeClr val="dk1"/>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996968" y="611133"/>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TEMPORAL PCA  - PC2</a:t>
            </a:r>
            <a:endParaRPr/>
          </a:p>
        </p:txBody>
      </p:sp>
      <p:sp>
        <p:nvSpPr>
          <p:cNvPr id="281" name="Google Shape;281;p20"/>
          <p:cNvSpPr txBox="1"/>
          <p:nvPr/>
        </p:nvSpPr>
        <p:spPr>
          <a:xfrm>
            <a:off x="1431636" y="5412509"/>
            <a:ext cx="28920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11F91"/>
                </a:solidFill>
                <a:latin typeface="Calibri"/>
                <a:ea typeface="Calibri"/>
                <a:cs typeface="Calibri"/>
                <a:sym typeface="Calibri"/>
              </a:rPr>
              <a:t>tPC2</a:t>
            </a:r>
            <a:r>
              <a:rPr b="0" i="0" lang="en-US" sz="1800" u="none" cap="none" strike="noStrike">
                <a:solidFill>
                  <a:schemeClr val="dk1"/>
                </a:solidFill>
                <a:latin typeface="Calibri"/>
                <a:ea typeface="Calibri"/>
                <a:cs typeface="Calibri"/>
                <a:sym typeface="Calibri"/>
              </a:rPr>
              <a:t> – Uncertainty : r = -0.79</a:t>
            </a:r>
            <a:endParaRPr b="0" i="0" sz="1800" u="none" cap="none" strike="noStrike">
              <a:solidFill>
                <a:schemeClr val="dk1"/>
              </a:solidFill>
              <a:latin typeface="Calibri"/>
              <a:ea typeface="Calibri"/>
              <a:cs typeface="Calibri"/>
              <a:sym typeface="Calibri"/>
            </a:endParaRPr>
          </a:p>
        </p:txBody>
      </p:sp>
      <p:sp>
        <p:nvSpPr>
          <p:cNvPr id="282" name="Google Shape;282;p20"/>
          <p:cNvSpPr txBox="1"/>
          <p:nvPr/>
        </p:nvSpPr>
        <p:spPr>
          <a:xfrm>
            <a:off x="8326582" y="5421684"/>
            <a:ext cx="28920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11F91"/>
                </a:solidFill>
                <a:latin typeface="Calibri"/>
                <a:ea typeface="Calibri"/>
                <a:cs typeface="Calibri"/>
                <a:sym typeface="Calibri"/>
              </a:rPr>
              <a:t>tPC2</a:t>
            </a:r>
            <a:r>
              <a:rPr b="0" i="0" lang="en-US" sz="1800" u="none" cap="none" strike="noStrike">
                <a:solidFill>
                  <a:schemeClr val="dk1"/>
                </a:solidFill>
                <a:latin typeface="Calibri"/>
                <a:ea typeface="Calibri"/>
                <a:cs typeface="Calibri"/>
                <a:sym typeface="Calibri"/>
              </a:rPr>
              <a:t> – Uncertainty : r = -0.04</a:t>
            </a:r>
            <a:endParaRPr b="0" i="0" sz="1800" u="none" cap="none" strike="noStrike">
              <a:solidFill>
                <a:schemeClr val="dk1"/>
              </a:solidFill>
              <a:latin typeface="Calibri"/>
              <a:ea typeface="Calibri"/>
              <a:cs typeface="Calibri"/>
              <a:sym typeface="Calibri"/>
            </a:endParaRPr>
          </a:p>
        </p:txBody>
      </p:sp>
      <p:sp>
        <p:nvSpPr>
          <p:cNvPr id="283" name="Google Shape;283;p20"/>
          <p:cNvSpPr txBox="1"/>
          <p:nvPr/>
        </p:nvSpPr>
        <p:spPr>
          <a:xfrm>
            <a:off x="2396581" y="5791016"/>
            <a:ext cx="7541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Young</a:t>
            </a:r>
            <a:endParaRPr b="0" i="0" sz="1800" u="none" cap="none" strike="noStrike">
              <a:solidFill>
                <a:schemeClr val="dk1"/>
              </a:solidFill>
              <a:latin typeface="Calibri"/>
              <a:ea typeface="Calibri"/>
              <a:cs typeface="Calibri"/>
              <a:sym typeface="Calibri"/>
            </a:endParaRPr>
          </a:p>
        </p:txBody>
      </p:sp>
      <p:sp>
        <p:nvSpPr>
          <p:cNvPr id="284" name="Google Shape;284;p20"/>
          <p:cNvSpPr txBox="1"/>
          <p:nvPr/>
        </p:nvSpPr>
        <p:spPr>
          <a:xfrm>
            <a:off x="9399099" y="5855425"/>
            <a:ext cx="5116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Old</a:t>
            </a:r>
            <a:endParaRPr b="0" i="0" sz="1800" u="none" cap="none" strike="noStrike">
              <a:solidFill>
                <a:schemeClr val="dk1"/>
              </a:solidFill>
              <a:latin typeface="Calibri"/>
              <a:ea typeface="Calibri"/>
              <a:cs typeface="Calibri"/>
              <a:sym typeface="Calibri"/>
            </a:endParaRPr>
          </a:p>
        </p:txBody>
      </p:sp>
      <p:pic>
        <p:nvPicPr>
          <p:cNvPr descr="Chart, line chart&#10;&#10;Description automatically generated" id="285" name="Google Shape;285;p20"/>
          <p:cNvPicPr preferRelativeResize="0"/>
          <p:nvPr/>
        </p:nvPicPr>
        <p:blipFill rotWithShape="1">
          <a:blip r:embed="rId3">
            <a:alphaModFix/>
          </a:blip>
          <a:srcRect b="0" l="0" r="0" t="0"/>
          <a:stretch/>
        </p:blipFill>
        <p:spPr>
          <a:xfrm>
            <a:off x="537178" y="1925970"/>
            <a:ext cx="5010101" cy="3006060"/>
          </a:xfrm>
          <a:prstGeom prst="rect">
            <a:avLst/>
          </a:prstGeom>
          <a:noFill/>
          <a:ln>
            <a:noFill/>
          </a:ln>
        </p:spPr>
      </p:pic>
      <p:pic>
        <p:nvPicPr>
          <p:cNvPr descr="Chart, line chart&#10;&#10;Description automatically generated" id="286" name="Google Shape;286;p20"/>
          <p:cNvPicPr preferRelativeResize="0"/>
          <p:nvPr/>
        </p:nvPicPr>
        <p:blipFill rotWithShape="1">
          <a:blip r:embed="rId4">
            <a:alphaModFix/>
          </a:blip>
          <a:srcRect b="0" l="0" r="0" t="0"/>
          <a:stretch/>
        </p:blipFill>
        <p:spPr>
          <a:xfrm>
            <a:off x="6709502" y="1925970"/>
            <a:ext cx="4509090" cy="30060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TEMPORAL PCA</a:t>
            </a:r>
            <a:endParaRPr/>
          </a:p>
        </p:txBody>
      </p:sp>
      <p:sp>
        <p:nvSpPr>
          <p:cNvPr id="292" name="Google Shape;292;p21"/>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Garamond"/>
                <a:ea typeface="Garamond"/>
                <a:cs typeface="Garamond"/>
                <a:sym typeface="Garamond"/>
              </a:rPr>
              <a:t>Lower dimensional signature for high uncertainty is evident in older individuals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2"/>
          <p:cNvSpPr txBox="1"/>
          <p:nvPr>
            <p:ph type="title"/>
          </p:nvPr>
        </p:nvSpPr>
        <p:spPr>
          <a:xfrm>
            <a:off x="1006533" y="560888"/>
            <a:ext cx="10178934" cy="13287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Garamond"/>
              <a:buNone/>
            </a:pPr>
            <a:r>
              <a:rPr lang="en-US" sz="5200">
                <a:solidFill>
                  <a:schemeClr val="dk1"/>
                </a:solidFill>
              </a:rPr>
              <a:t>PCA-CONTRIBUTIONS OF THE ROI</a:t>
            </a:r>
            <a:endParaRPr/>
          </a:p>
        </p:txBody>
      </p:sp>
      <p:pic>
        <p:nvPicPr>
          <p:cNvPr descr="Chart&#10;&#10;Description automatically generated" id="298" name="Google Shape;298;p22"/>
          <p:cNvPicPr preferRelativeResize="0"/>
          <p:nvPr/>
        </p:nvPicPr>
        <p:blipFill rotWithShape="1">
          <a:blip r:embed="rId3">
            <a:alphaModFix/>
          </a:blip>
          <a:srcRect b="1" l="0" r="553" t="0"/>
          <a:stretch/>
        </p:blipFill>
        <p:spPr>
          <a:xfrm>
            <a:off x="6516210" y="1831234"/>
            <a:ext cx="5396020" cy="3617314"/>
          </a:xfrm>
          <a:prstGeom prst="rect">
            <a:avLst/>
          </a:prstGeom>
          <a:noFill/>
          <a:ln>
            <a:noFill/>
          </a:ln>
        </p:spPr>
      </p:pic>
      <p:sp>
        <p:nvSpPr>
          <p:cNvPr id="299" name="Google Shape;299;p22"/>
          <p:cNvSpPr txBox="1"/>
          <p:nvPr/>
        </p:nvSpPr>
        <p:spPr>
          <a:xfrm>
            <a:off x="2876414" y="5529011"/>
            <a:ext cx="88982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Young</a:t>
            </a:r>
            <a:endParaRPr b="0" i="0" sz="1800" u="none" cap="none" strike="noStrike">
              <a:solidFill>
                <a:schemeClr val="dk1"/>
              </a:solidFill>
              <a:latin typeface="Garamond"/>
              <a:ea typeface="Garamond"/>
              <a:cs typeface="Garamond"/>
              <a:sym typeface="Garamond"/>
            </a:endParaRPr>
          </a:p>
        </p:txBody>
      </p:sp>
      <p:sp>
        <p:nvSpPr>
          <p:cNvPr id="300" name="Google Shape;300;p22"/>
          <p:cNvSpPr txBox="1"/>
          <p:nvPr/>
        </p:nvSpPr>
        <p:spPr>
          <a:xfrm>
            <a:off x="9390046" y="5529011"/>
            <a:ext cx="5341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Old</a:t>
            </a:r>
            <a:endParaRPr b="0" i="0" sz="1800" u="none" cap="none" strike="noStrike">
              <a:solidFill>
                <a:schemeClr val="dk1"/>
              </a:solidFill>
              <a:latin typeface="Garamond"/>
              <a:ea typeface="Garamond"/>
              <a:cs typeface="Garamond"/>
              <a:sym typeface="Garamond"/>
            </a:endParaRPr>
          </a:p>
        </p:txBody>
      </p:sp>
      <p:pic>
        <p:nvPicPr>
          <p:cNvPr descr="Chart&#10;&#10;Description automatically generated" id="301" name="Google Shape;301;p22"/>
          <p:cNvPicPr preferRelativeResize="0"/>
          <p:nvPr/>
        </p:nvPicPr>
        <p:blipFill rotWithShape="1">
          <a:blip r:embed="rId4">
            <a:alphaModFix/>
          </a:blip>
          <a:srcRect b="0" l="0" r="0" t="0"/>
          <a:stretch/>
        </p:blipFill>
        <p:spPr>
          <a:xfrm>
            <a:off x="723836" y="1889618"/>
            <a:ext cx="4469601" cy="3618249"/>
          </a:xfrm>
          <a:prstGeom prst="rect">
            <a:avLst/>
          </a:prstGeom>
          <a:noFill/>
          <a:ln>
            <a:noFill/>
          </a:ln>
        </p:spPr>
      </p:pic>
      <p:sp>
        <p:nvSpPr>
          <p:cNvPr id="302" name="Google Shape;302;p22"/>
          <p:cNvSpPr txBox="1"/>
          <p:nvPr/>
        </p:nvSpPr>
        <p:spPr>
          <a:xfrm>
            <a:off x="272516" y="6074875"/>
            <a:ext cx="11788504" cy="64245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00000"/>
              </a:buClr>
              <a:buSzPct val="100000"/>
              <a:buFont typeface="Arial"/>
              <a:buNone/>
            </a:pPr>
            <a:r>
              <a:rPr b="0" i="0" lang="en-US" sz="2400" u="none" cap="none" strike="noStrike">
                <a:solidFill>
                  <a:schemeClr val="dk1"/>
                </a:solidFill>
                <a:latin typeface="Garamond"/>
                <a:ea typeface="Garamond"/>
                <a:cs typeface="Garamond"/>
                <a:sym typeface="Garamond"/>
              </a:rPr>
              <a:t>The temporal dynamics of uncertainty is mediated by more medial areas in Older individuals compared to the lateral areas in Young</a:t>
            </a:r>
            <a:endParaRPr b="0" i="0" sz="2800" u="none" cap="none" strike="noStrike">
              <a:solidFill>
                <a:schemeClr val="dk1"/>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23"/>
          <p:cNvSpPr txBox="1"/>
          <p:nvPr>
            <p:ph type="title"/>
          </p:nvPr>
        </p:nvSpPr>
        <p:spPr>
          <a:xfrm>
            <a:off x="1001684" y="170412"/>
            <a:ext cx="10178934" cy="132873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Garamond"/>
              <a:buNone/>
            </a:pPr>
            <a:r>
              <a:rPr lang="en-US" sz="5200">
                <a:solidFill>
                  <a:schemeClr val="dk1"/>
                </a:solidFill>
              </a:rPr>
              <a:t>PCA-CONTRIBUTIONS OF THE ROI</a:t>
            </a:r>
            <a:endParaRPr/>
          </a:p>
        </p:txBody>
      </p:sp>
      <p:pic>
        <p:nvPicPr>
          <p:cNvPr descr="Chart, bar chart&#10;&#10;Description automatically generated" id="308" name="Google Shape;308;p23"/>
          <p:cNvPicPr preferRelativeResize="0"/>
          <p:nvPr>
            <p:ph idx="1" type="body"/>
          </p:nvPr>
        </p:nvPicPr>
        <p:blipFill rotWithShape="1">
          <a:blip r:embed="rId3">
            <a:alphaModFix/>
          </a:blip>
          <a:srcRect b="1" l="0" r="553" t="0"/>
          <a:stretch/>
        </p:blipFill>
        <p:spPr>
          <a:xfrm>
            <a:off x="6207689" y="1732105"/>
            <a:ext cx="5803323" cy="3890357"/>
          </a:xfrm>
          <a:prstGeom prst="rect">
            <a:avLst/>
          </a:prstGeom>
          <a:noFill/>
          <a:ln>
            <a:noFill/>
          </a:ln>
        </p:spPr>
      </p:pic>
      <p:sp>
        <p:nvSpPr>
          <p:cNvPr id="309" name="Google Shape;309;p23"/>
          <p:cNvSpPr txBox="1"/>
          <p:nvPr/>
        </p:nvSpPr>
        <p:spPr>
          <a:xfrm>
            <a:off x="2595757" y="5870330"/>
            <a:ext cx="97130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Young</a:t>
            </a:r>
            <a:endParaRPr b="0" i="0" sz="1800" u="none" cap="none" strike="noStrike">
              <a:solidFill>
                <a:schemeClr val="dk1"/>
              </a:solidFill>
              <a:latin typeface="Garamond"/>
              <a:ea typeface="Garamond"/>
              <a:cs typeface="Garamond"/>
              <a:sym typeface="Garamond"/>
            </a:endParaRPr>
          </a:p>
        </p:txBody>
      </p:sp>
      <p:sp>
        <p:nvSpPr>
          <p:cNvPr id="310" name="Google Shape;310;p23"/>
          <p:cNvSpPr txBox="1"/>
          <p:nvPr/>
        </p:nvSpPr>
        <p:spPr>
          <a:xfrm>
            <a:off x="9284699" y="5870371"/>
            <a:ext cx="623087"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Old</a:t>
            </a:r>
            <a:endParaRPr b="0" i="0" sz="1800" u="none" cap="none" strike="noStrike">
              <a:solidFill>
                <a:schemeClr val="dk1"/>
              </a:solidFill>
              <a:latin typeface="Garamond"/>
              <a:ea typeface="Garamond"/>
              <a:cs typeface="Garamond"/>
              <a:sym typeface="Garamond"/>
            </a:endParaRPr>
          </a:p>
        </p:txBody>
      </p:sp>
      <p:pic>
        <p:nvPicPr>
          <p:cNvPr descr="Chart, bar chart&#10;&#10;Description automatically generated" id="311" name="Google Shape;311;p23"/>
          <p:cNvPicPr preferRelativeResize="0"/>
          <p:nvPr/>
        </p:nvPicPr>
        <p:blipFill rotWithShape="1">
          <a:blip r:embed="rId4">
            <a:alphaModFix/>
          </a:blip>
          <a:srcRect b="0" l="0" r="0" t="0"/>
          <a:stretch/>
        </p:blipFill>
        <p:spPr>
          <a:xfrm>
            <a:off x="180988" y="1716283"/>
            <a:ext cx="5033494" cy="40747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TPHATE</a:t>
            </a:r>
            <a:endParaRPr/>
          </a:p>
        </p:txBody>
      </p:sp>
      <p:pic>
        <p:nvPicPr>
          <p:cNvPr id="317" name="Google Shape;317;p24"/>
          <p:cNvPicPr preferRelativeResize="0"/>
          <p:nvPr/>
        </p:nvPicPr>
        <p:blipFill rotWithShape="1">
          <a:blip r:embed="rId3">
            <a:alphaModFix/>
          </a:blip>
          <a:srcRect b="0" l="0" r="0" t="0"/>
          <a:stretch/>
        </p:blipFill>
        <p:spPr>
          <a:xfrm>
            <a:off x="389299" y="2950635"/>
            <a:ext cx="4665788" cy="956729"/>
          </a:xfrm>
          <a:prstGeom prst="rect">
            <a:avLst/>
          </a:prstGeom>
          <a:noFill/>
          <a:ln>
            <a:noFill/>
          </a:ln>
        </p:spPr>
      </p:pic>
      <p:pic>
        <p:nvPicPr>
          <p:cNvPr id="318" name="Google Shape;318;p24"/>
          <p:cNvPicPr preferRelativeResize="0"/>
          <p:nvPr/>
        </p:nvPicPr>
        <p:blipFill rotWithShape="1">
          <a:blip r:embed="rId4">
            <a:alphaModFix/>
          </a:blip>
          <a:srcRect b="0" l="0" r="0" t="0"/>
          <a:stretch/>
        </p:blipFill>
        <p:spPr>
          <a:xfrm>
            <a:off x="4790037" y="1123922"/>
            <a:ext cx="6563763" cy="53689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TPHATE</a:t>
            </a:r>
            <a:endParaRPr/>
          </a:p>
        </p:txBody>
      </p:sp>
      <p:pic>
        <p:nvPicPr>
          <p:cNvPr descr="Chart&#10;&#10;Description automatically generated" id="324" name="Google Shape;324;p25"/>
          <p:cNvPicPr preferRelativeResize="0"/>
          <p:nvPr/>
        </p:nvPicPr>
        <p:blipFill rotWithShape="1">
          <a:blip r:embed="rId3">
            <a:alphaModFix/>
          </a:blip>
          <a:srcRect b="0" l="0" r="0" t="0"/>
          <a:stretch/>
        </p:blipFill>
        <p:spPr>
          <a:xfrm>
            <a:off x="642795" y="1741087"/>
            <a:ext cx="5043844" cy="4035076"/>
          </a:xfrm>
          <a:prstGeom prst="rect">
            <a:avLst/>
          </a:prstGeom>
          <a:noFill/>
          <a:ln>
            <a:noFill/>
          </a:ln>
        </p:spPr>
      </p:pic>
      <p:pic>
        <p:nvPicPr>
          <p:cNvPr descr="Chart, scatter chart&#10;&#10;Description automatically generated" id="325" name="Google Shape;325;p25"/>
          <p:cNvPicPr preferRelativeResize="0"/>
          <p:nvPr/>
        </p:nvPicPr>
        <p:blipFill rotWithShape="1">
          <a:blip r:embed="rId4">
            <a:alphaModFix/>
          </a:blip>
          <a:srcRect b="0" l="0" r="0" t="0"/>
          <a:stretch/>
        </p:blipFill>
        <p:spPr>
          <a:xfrm>
            <a:off x="6096000" y="1820349"/>
            <a:ext cx="4944767" cy="3955813"/>
          </a:xfrm>
          <a:prstGeom prst="rect">
            <a:avLst/>
          </a:prstGeom>
          <a:noFill/>
          <a:ln>
            <a:noFill/>
          </a:ln>
        </p:spPr>
      </p:pic>
      <p:sp>
        <p:nvSpPr>
          <p:cNvPr id="326" name="Google Shape;326;p25"/>
          <p:cNvSpPr txBox="1"/>
          <p:nvPr/>
        </p:nvSpPr>
        <p:spPr>
          <a:xfrm>
            <a:off x="272516" y="6074875"/>
            <a:ext cx="11788504" cy="64245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lOFC</a:t>
            </a:r>
            <a:endParaRPr b="0" i="0" sz="2800" u="none" cap="none" strike="noStrike">
              <a:solidFill>
                <a:schemeClr val="dk1"/>
              </a:solidFill>
              <a:latin typeface="Garamond"/>
              <a:ea typeface="Garamond"/>
              <a:cs typeface="Garamond"/>
              <a:sym typeface="Garamond"/>
            </a:endParaRPr>
          </a:p>
        </p:txBody>
      </p:sp>
      <p:sp>
        <p:nvSpPr>
          <p:cNvPr id="327" name="Google Shape;327;p25"/>
          <p:cNvSpPr txBox="1"/>
          <p:nvPr/>
        </p:nvSpPr>
        <p:spPr>
          <a:xfrm>
            <a:off x="2498160" y="5776162"/>
            <a:ext cx="969317" cy="642459"/>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2400" u="none" cap="none" strike="noStrike">
                <a:solidFill>
                  <a:schemeClr val="dk1"/>
                </a:solidFill>
                <a:latin typeface="Garamond"/>
                <a:ea typeface="Garamond"/>
                <a:cs typeface="Garamond"/>
                <a:sym typeface="Garamond"/>
              </a:rPr>
              <a:t>Young</a:t>
            </a:r>
            <a:endParaRPr b="0" i="0" sz="2800" u="none" cap="none" strike="noStrike">
              <a:solidFill>
                <a:schemeClr val="dk1"/>
              </a:solidFill>
              <a:latin typeface="Garamond"/>
              <a:ea typeface="Garamond"/>
              <a:cs typeface="Garamond"/>
              <a:sym typeface="Garamond"/>
            </a:endParaRPr>
          </a:p>
        </p:txBody>
      </p:sp>
      <p:sp>
        <p:nvSpPr>
          <p:cNvPr id="328" name="Google Shape;328;p25"/>
          <p:cNvSpPr txBox="1"/>
          <p:nvPr/>
        </p:nvSpPr>
        <p:spPr>
          <a:xfrm>
            <a:off x="7912283" y="5717819"/>
            <a:ext cx="969317" cy="64245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Old</a:t>
            </a:r>
            <a:endParaRPr b="0" i="0" sz="2800" u="none" cap="none" strike="noStrike">
              <a:solidFill>
                <a:schemeClr val="dk1"/>
              </a:solidFill>
              <a:latin typeface="Garamond"/>
              <a:ea typeface="Garamond"/>
              <a:cs typeface="Garamond"/>
              <a:sym typeface="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TPHATE</a:t>
            </a:r>
            <a:endParaRPr/>
          </a:p>
        </p:txBody>
      </p:sp>
      <p:pic>
        <p:nvPicPr>
          <p:cNvPr descr="Chart, scatter chart&#10;&#10;Description automatically generated" id="334" name="Google Shape;334;p26"/>
          <p:cNvPicPr preferRelativeResize="0"/>
          <p:nvPr/>
        </p:nvPicPr>
        <p:blipFill rotWithShape="1">
          <a:blip r:embed="rId3">
            <a:alphaModFix/>
          </a:blip>
          <a:srcRect b="0" l="0" r="0" t="0"/>
          <a:stretch/>
        </p:blipFill>
        <p:spPr>
          <a:xfrm>
            <a:off x="433019" y="1684119"/>
            <a:ext cx="5121850" cy="4097480"/>
          </a:xfrm>
          <a:prstGeom prst="rect">
            <a:avLst/>
          </a:prstGeom>
          <a:noFill/>
          <a:ln>
            <a:noFill/>
          </a:ln>
        </p:spPr>
      </p:pic>
      <p:pic>
        <p:nvPicPr>
          <p:cNvPr descr="Chart&#10;&#10;Description automatically generated" id="335" name="Google Shape;335;p26"/>
          <p:cNvPicPr preferRelativeResize="0"/>
          <p:nvPr/>
        </p:nvPicPr>
        <p:blipFill rotWithShape="1">
          <a:blip r:embed="rId4">
            <a:alphaModFix/>
          </a:blip>
          <a:srcRect b="0" l="0" r="0" t="0"/>
          <a:stretch/>
        </p:blipFill>
        <p:spPr>
          <a:xfrm>
            <a:off x="6302154" y="1684119"/>
            <a:ext cx="5250068" cy="4200054"/>
          </a:xfrm>
          <a:prstGeom prst="rect">
            <a:avLst/>
          </a:prstGeom>
          <a:noFill/>
          <a:ln>
            <a:noFill/>
          </a:ln>
        </p:spPr>
      </p:pic>
      <p:sp>
        <p:nvSpPr>
          <p:cNvPr id="336" name="Google Shape;336;p26"/>
          <p:cNvSpPr txBox="1"/>
          <p:nvPr/>
        </p:nvSpPr>
        <p:spPr>
          <a:xfrm>
            <a:off x="272516" y="6074875"/>
            <a:ext cx="11788504" cy="64245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mOFC</a:t>
            </a:r>
            <a:endParaRPr b="0" i="0" sz="2800" u="none" cap="none" strike="noStrike">
              <a:solidFill>
                <a:schemeClr val="dk1"/>
              </a:solidFill>
              <a:latin typeface="Garamond"/>
              <a:ea typeface="Garamond"/>
              <a:cs typeface="Garamond"/>
              <a:sym typeface="Garamond"/>
            </a:endParaRPr>
          </a:p>
        </p:txBody>
      </p:sp>
      <p:sp>
        <p:nvSpPr>
          <p:cNvPr id="337" name="Google Shape;337;p26"/>
          <p:cNvSpPr txBox="1"/>
          <p:nvPr/>
        </p:nvSpPr>
        <p:spPr>
          <a:xfrm>
            <a:off x="2280876" y="5781599"/>
            <a:ext cx="969317" cy="642459"/>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2400" u="none" cap="none" strike="noStrike">
                <a:solidFill>
                  <a:schemeClr val="dk1"/>
                </a:solidFill>
                <a:latin typeface="Garamond"/>
                <a:ea typeface="Garamond"/>
                <a:cs typeface="Garamond"/>
                <a:sym typeface="Garamond"/>
              </a:rPr>
              <a:t>Young</a:t>
            </a:r>
            <a:endParaRPr b="0" i="0" sz="2800" u="none" cap="none" strike="noStrike">
              <a:solidFill>
                <a:schemeClr val="dk1"/>
              </a:solidFill>
              <a:latin typeface="Garamond"/>
              <a:ea typeface="Garamond"/>
              <a:cs typeface="Garamond"/>
              <a:sym typeface="Garamond"/>
            </a:endParaRPr>
          </a:p>
        </p:txBody>
      </p:sp>
      <p:sp>
        <p:nvSpPr>
          <p:cNvPr id="338" name="Google Shape;338;p26"/>
          <p:cNvSpPr txBox="1"/>
          <p:nvPr/>
        </p:nvSpPr>
        <p:spPr>
          <a:xfrm>
            <a:off x="8238207" y="5833129"/>
            <a:ext cx="969317" cy="64245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Old</a:t>
            </a:r>
            <a:endParaRPr b="0" i="0" sz="2800" u="none" cap="none" strike="noStrike">
              <a:solidFill>
                <a:schemeClr val="dk1"/>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latin typeface="Garamond"/>
                <a:ea typeface="Garamond"/>
                <a:cs typeface="Garamond"/>
                <a:sym typeface="Garamond"/>
              </a:rPr>
              <a:t>TPHATE</a:t>
            </a:r>
            <a:endParaRPr/>
          </a:p>
        </p:txBody>
      </p:sp>
      <p:pic>
        <p:nvPicPr>
          <p:cNvPr descr="Chart, scatter chart&#10;&#10;Description automatically generated" id="344" name="Google Shape;344;p27"/>
          <p:cNvPicPr preferRelativeResize="0"/>
          <p:nvPr/>
        </p:nvPicPr>
        <p:blipFill rotWithShape="1">
          <a:blip r:embed="rId3">
            <a:alphaModFix/>
          </a:blip>
          <a:srcRect b="0" l="0" r="0" t="0"/>
          <a:stretch/>
        </p:blipFill>
        <p:spPr>
          <a:xfrm>
            <a:off x="641596" y="4075433"/>
            <a:ext cx="3410005" cy="2728005"/>
          </a:xfrm>
          <a:prstGeom prst="rect">
            <a:avLst/>
          </a:prstGeom>
          <a:noFill/>
          <a:ln>
            <a:noFill/>
          </a:ln>
        </p:spPr>
      </p:pic>
      <p:pic>
        <p:nvPicPr>
          <p:cNvPr descr="Chart&#10;&#10;Description automatically generated" id="345" name="Google Shape;345;p27"/>
          <p:cNvPicPr preferRelativeResize="0"/>
          <p:nvPr/>
        </p:nvPicPr>
        <p:blipFill rotWithShape="1">
          <a:blip r:embed="rId4">
            <a:alphaModFix/>
          </a:blip>
          <a:srcRect b="0" l="0" r="0" t="0"/>
          <a:stretch/>
        </p:blipFill>
        <p:spPr>
          <a:xfrm>
            <a:off x="4050365" y="4129995"/>
            <a:ext cx="3410006" cy="2728005"/>
          </a:xfrm>
          <a:prstGeom prst="rect">
            <a:avLst/>
          </a:prstGeom>
          <a:noFill/>
          <a:ln>
            <a:noFill/>
          </a:ln>
        </p:spPr>
      </p:pic>
      <p:pic>
        <p:nvPicPr>
          <p:cNvPr descr="Chart&#10;&#10;Description automatically generated" id="346" name="Google Shape;346;p27"/>
          <p:cNvPicPr preferRelativeResize="0"/>
          <p:nvPr/>
        </p:nvPicPr>
        <p:blipFill rotWithShape="1">
          <a:blip r:embed="rId5">
            <a:alphaModFix/>
          </a:blip>
          <a:srcRect b="0" l="0" r="0" t="0"/>
          <a:stretch/>
        </p:blipFill>
        <p:spPr>
          <a:xfrm>
            <a:off x="641596" y="570372"/>
            <a:ext cx="3410006" cy="2728006"/>
          </a:xfrm>
          <a:prstGeom prst="rect">
            <a:avLst/>
          </a:prstGeom>
          <a:noFill/>
          <a:ln>
            <a:noFill/>
          </a:ln>
        </p:spPr>
      </p:pic>
      <p:pic>
        <p:nvPicPr>
          <p:cNvPr descr="Chart, scatter chart&#10;&#10;Description automatically generated" id="347" name="Google Shape;347;p27"/>
          <p:cNvPicPr preferRelativeResize="0"/>
          <p:nvPr/>
        </p:nvPicPr>
        <p:blipFill rotWithShape="1">
          <a:blip r:embed="rId6">
            <a:alphaModFix/>
          </a:blip>
          <a:srcRect b="0" l="0" r="0" t="0"/>
          <a:stretch/>
        </p:blipFill>
        <p:spPr>
          <a:xfrm>
            <a:off x="4008115" y="570372"/>
            <a:ext cx="3410008" cy="2728006"/>
          </a:xfrm>
          <a:prstGeom prst="rect">
            <a:avLst/>
          </a:prstGeom>
          <a:noFill/>
          <a:ln>
            <a:noFill/>
          </a:ln>
        </p:spPr>
      </p:pic>
      <p:sp>
        <p:nvSpPr>
          <p:cNvPr id="348" name="Google Shape;348;p27"/>
          <p:cNvSpPr txBox="1"/>
          <p:nvPr/>
        </p:nvSpPr>
        <p:spPr>
          <a:xfrm>
            <a:off x="1840197" y="3559623"/>
            <a:ext cx="969317" cy="32123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Young</a:t>
            </a:r>
            <a:endParaRPr b="0" i="0" sz="2000" u="none" cap="none" strike="noStrike">
              <a:solidFill>
                <a:schemeClr val="dk1"/>
              </a:solidFill>
              <a:latin typeface="Garamond"/>
              <a:ea typeface="Garamond"/>
              <a:cs typeface="Garamond"/>
              <a:sym typeface="Garamond"/>
            </a:endParaRPr>
          </a:p>
        </p:txBody>
      </p:sp>
      <p:sp>
        <p:nvSpPr>
          <p:cNvPr id="349" name="Google Shape;349;p27"/>
          <p:cNvSpPr txBox="1"/>
          <p:nvPr/>
        </p:nvSpPr>
        <p:spPr>
          <a:xfrm>
            <a:off x="5126683" y="3598788"/>
            <a:ext cx="969317" cy="32123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Old</a:t>
            </a:r>
            <a:endParaRPr b="0" i="0" sz="2800" u="none" cap="none" strike="noStrike">
              <a:solidFill>
                <a:schemeClr val="dk1"/>
              </a:solidFill>
              <a:latin typeface="Garamond"/>
              <a:ea typeface="Garamond"/>
              <a:cs typeface="Garamond"/>
              <a:sym typeface="Garamond"/>
            </a:endParaRPr>
          </a:p>
        </p:txBody>
      </p:sp>
      <p:sp>
        <p:nvSpPr>
          <p:cNvPr id="350" name="Google Shape;350;p27"/>
          <p:cNvSpPr txBox="1"/>
          <p:nvPr/>
        </p:nvSpPr>
        <p:spPr>
          <a:xfrm>
            <a:off x="7460371" y="1666850"/>
            <a:ext cx="969317" cy="32123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lOFC</a:t>
            </a:r>
            <a:endParaRPr b="0" i="0" sz="2000" u="none" cap="none" strike="noStrike">
              <a:solidFill>
                <a:schemeClr val="dk1"/>
              </a:solidFill>
              <a:latin typeface="Garamond"/>
              <a:ea typeface="Garamond"/>
              <a:cs typeface="Garamond"/>
              <a:sym typeface="Garamond"/>
            </a:endParaRPr>
          </a:p>
        </p:txBody>
      </p:sp>
      <p:sp>
        <p:nvSpPr>
          <p:cNvPr id="351" name="Google Shape;351;p27"/>
          <p:cNvSpPr txBox="1"/>
          <p:nvPr/>
        </p:nvSpPr>
        <p:spPr>
          <a:xfrm>
            <a:off x="7540343" y="5172767"/>
            <a:ext cx="969317" cy="32123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Garamond"/>
                <a:ea typeface="Garamond"/>
                <a:cs typeface="Garamond"/>
                <a:sym typeface="Garamond"/>
              </a:rPr>
              <a:t>mOFC</a:t>
            </a:r>
            <a:endParaRPr b="0" i="0" sz="2000" u="none" cap="none" strike="noStrike">
              <a:solidFill>
                <a:schemeClr val="dk1"/>
              </a:solidFill>
              <a:latin typeface="Garamond"/>
              <a:ea typeface="Garamond"/>
              <a:cs typeface="Garamond"/>
              <a:sym typeface="Garamond"/>
            </a:endParaRPr>
          </a:p>
        </p:txBody>
      </p:sp>
      <p:sp>
        <p:nvSpPr>
          <p:cNvPr id="352" name="Google Shape;352;p27"/>
          <p:cNvSpPr txBox="1"/>
          <p:nvPr/>
        </p:nvSpPr>
        <p:spPr>
          <a:xfrm>
            <a:off x="7673127" y="2644170"/>
            <a:ext cx="4518873"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The low dimensional temporal pattern of lOFC and mOFC in Young and Old almost suggests a switch</a:t>
            </a:r>
            <a:endParaRPr b="0" i="0" sz="2400" u="none" cap="none" strike="noStrike">
              <a:solidFill>
                <a:schemeClr val="dk1"/>
              </a:solidFill>
              <a:latin typeface="Garamond"/>
              <a:ea typeface="Garamond"/>
              <a:cs typeface="Garamond"/>
              <a:sym typeface="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PCA – TSNE – TPHATE </a:t>
            </a:r>
            <a:endParaRPr/>
          </a:p>
        </p:txBody>
      </p:sp>
      <p:pic>
        <p:nvPicPr>
          <p:cNvPr descr="Chart, scatter chart&#10;&#10;Description automatically generated" id="358" name="Google Shape;358;p28"/>
          <p:cNvPicPr preferRelativeResize="0"/>
          <p:nvPr>
            <p:ph idx="1" type="body"/>
          </p:nvPr>
        </p:nvPicPr>
        <p:blipFill rotWithShape="1">
          <a:blip r:embed="rId3">
            <a:alphaModFix/>
          </a:blip>
          <a:srcRect b="0" l="0" r="0" t="0"/>
          <a:stretch/>
        </p:blipFill>
        <p:spPr>
          <a:xfrm>
            <a:off x="473654" y="1690688"/>
            <a:ext cx="3434953" cy="2747963"/>
          </a:xfrm>
          <a:prstGeom prst="rect">
            <a:avLst/>
          </a:prstGeom>
          <a:noFill/>
          <a:ln>
            <a:noFill/>
          </a:ln>
        </p:spPr>
      </p:pic>
      <p:pic>
        <p:nvPicPr>
          <p:cNvPr descr="Chart&#10;&#10;Description automatically generated" id="359" name="Google Shape;359;p28"/>
          <p:cNvPicPr preferRelativeResize="0"/>
          <p:nvPr/>
        </p:nvPicPr>
        <p:blipFill rotWithShape="1">
          <a:blip r:embed="rId4">
            <a:alphaModFix/>
          </a:blip>
          <a:srcRect b="0" l="0" r="0" t="0"/>
          <a:stretch/>
        </p:blipFill>
        <p:spPr>
          <a:xfrm>
            <a:off x="7918845" y="1690687"/>
            <a:ext cx="3581777" cy="2865421"/>
          </a:xfrm>
          <a:prstGeom prst="rect">
            <a:avLst/>
          </a:prstGeom>
          <a:noFill/>
          <a:ln>
            <a:noFill/>
          </a:ln>
        </p:spPr>
      </p:pic>
      <p:pic>
        <p:nvPicPr>
          <p:cNvPr descr="Chart, scatter chart&#10;&#10;Description automatically generated" id="360" name="Google Shape;360;p28"/>
          <p:cNvPicPr preferRelativeResize="0"/>
          <p:nvPr/>
        </p:nvPicPr>
        <p:blipFill rotWithShape="1">
          <a:blip r:embed="rId5">
            <a:alphaModFix/>
          </a:blip>
          <a:srcRect b="0" l="0" r="0" t="0"/>
          <a:stretch/>
        </p:blipFill>
        <p:spPr>
          <a:xfrm>
            <a:off x="3994511" y="1690686"/>
            <a:ext cx="3873246" cy="3098597"/>
          </a:xfrm>
          <a:prstGeom prst="rect">
            <a:avLst/>
          </a:prstGeom>
          <a:noFill/>
          <a:ln>
            <a:noFill/>
          </a:ln>
        </p:spPr>
      </p:pic>
      <p:pic>
        <p:nvPicPr>
          <p:cNvPr descr="Chart, scatter chart&#10;&#10;Description automatically generated" id="361" name="Google Shape;361;p28"/>
          <p:cNvPicPr preferRelativeResize="0"/>
          <p:nvPr/>
        </p:nvPicPr>
        <p:blipFill rotWithShape="1">
          <a:blip r:embed="rId3">
            <a:alphaModFix/>
          </a:blip>
          <a:srcRect b="0" l="0" r="0" t="0"/>
          <a:stretch/>
        </p:blipFill>
        <p:spPr>
          <a:xfrm>
            <a:off x="121267" y="1690686"/>
            <a:ext cx="3873244" cy="3098596"/>
          </a:xfrm>
          <a:prstGeom prst="rect">
            <a:avLst/>
          </a:prstGeom>
          <a:noFill/>
          <a:ln>
            <a:noFill/>
          </a:ln>
        </p:spPr>
      </p:pic>
      <p:pic>
        <p:nvPicPr>
          <p:cNvPr descr="Chart&#10;&#10;Description automatically generated" id="362" name="Google Shape;362;p28"/>
          <p:cNvPicPr preferRelativeResize="0"/>
          <p:nvPr/>
        </p:nvPicPr>
        <p:blipFill rotWithShape="1">
          <a:blip r:embed="rId4">
            <a:alphaModFix/>
          </a:blip>
          <a:srcRect b="0" l="0" r="0" t="0"/>
          <a:stretch/>
        </p:blipFill>
        <p:spPr>
          <a:xfrm>
            <a:off x="7953661" y="1690686"/>
            <a:ext cx="3873247" cy="3098597"/>
          </a:xfrm>
          <a:prstGeom prst="rect">
            <a:avLst/>
          </a:prstGeom>
          <a:noFill/>
          <a:ln>
            <a:noFill/>
          </a:ln>
        </p:spPr>
      </p:pic>
      <p:sp>
        <p:nvSpPr>
          <p:cNvPr id="363" name="Google Shape;363;p28"/>
          <p:cNvSpPr txBox="1"/>
          <p:nvPr/>
        </p:nvSpPr>
        <p:spPr>
          <a:xfrm>
            <a:off x="5611893" y="5377758"/>
            <a:ext cx="968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Young</a:t>
            </a:r>
            <a:endParaRPr b="0" i="0" sz="2400" u="none" cap="none" strike="noStrike">
              <a:solidFill>
                <a:schemeClr val="dk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PCA – TSNE – TPHATE </a:t>
            </a:r>
            <a:endParaRPr/>
          </a:p>
        </p:txBody>
      </p:sp>
      <p:pic>
        <p:nvPicPr>
          <p:cNvPr descr="Chart, scatter chart&#10;&#10;Description automatically generated" id="369" name="Google Shape;369;p29"/>
          <p:cNvPicPr preferRelativeResize="0"/>
          <p:nvPr>
            <p:ph idx="1" type="body"/>
          </p:nvPr>
        </p:nvPicPr>
        <p:blipFill rotWithShape="1">
          <a:blip r:embed="rId3">
            <a:alphaModFix/>
          </a:blip>
          <a:srcRect b="0" l="0" r="0" t="0"/>
          <a:stretch/>
        </p:blipFill>
        <p:spPr>
          <a:xfrm>
            <a:off x="0" y="2084834"/>
            <a:ext cx="4121498" cy="3297199"/>
          </a:xfrm>
          <a:prstGeom prst="rect">
            <a:avLst/>
          </a:prstGeom>
          <a:noFill/>
          <a:ln>
            <a:noFill/>
          </a:ln>
        </p:spPr>
      </p:pic>
      <p:sp>
        <p:nvSpPr>
          <p:cNvPr id="370" name="Google Shape;370;p29"/>
          <p:cNvSpPr txBox="1"/>
          <p:nvPr/>
        </p:nvSpPr>
        <p:spPr>
          <a:xfrm>
            <a:off x="5606365" y="5974507"/>
            <a:ext cx="6495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Old</a:t>
            </a:r>
            <a:endParaRPr b="0" i="0" sz="2400" u="none" cap="none" strike="noStrike">
              <a:solidFill>
                <a:schemeClr val="dk1"/>
              </a:solidFill>
              <a:latin typeface="Garamond"/>
              <a:ea typeface="Garamond"/>
              <a:cs typeface="Garamond"/>
              <a:sym typeface="Garamond"/>
            </a:endParaRPr>
          </a:p>
        </p:txBody>
      </p:sp>
      <p:pic>
        <p:nvPicPr>
          <p:cNvPr descr="Chart, scatter chart&#10;&#10;Description automatically generated" id="371" name="Google Shape;371;p29"/>
          <p:cNvPicPr preferRelativeResize="0"/>
          <p:nvPr/>
        </p:nvPicPr>
        <p:blipFill rotWithShape="1">
          <a:blip r:embed="rId4">
            <a:alphaModFix/>
          </a:blip>
          <a:srcRect b="0" l="0" r="0" t="0"/>
          <a:stretch/>
        </p:blipFill>
        <p:spPr>
          <a:xfrm>
            <a:off x="7997228" y="2084832"/>
            <a:ext cx="4121500" cy="3297200"/>
          </a:xfrm>
          <a:prstGeom prst="rect">
            <a:avLst/>
          </a:prstGeom>
          <a:noFill/>
          <a:ln>
            <a:noFill/>
          </a:ln>
        </p:spPr>
      </p:pic>
      <p:pic>
        <p:nvPicPr>
          <p:cNvPr descr="Chart, scatter chart&#10;&#10;Description automatically generated" id="372" name="Google Shape;372;p29"/>
          <p:cNvPicPr preferRelativeResize="0"/>
          <p:nvPr/>
        </p:nvPicPr>
        <p:blipFill rotWithShape="1">
          <a:blip r:embed="rId5">
            <a:alphaModFix/>
          </a:blip>
          <a:srcRect b="0" l="0" r="0" t="0"/>
          <a:stretch/>
        </p:blipFill>
        <p:spPr>
          <a:xfrm>
            <a:off x="3949006" y="2084833"/>
            <a:ext cx="4121498" cy="3297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 name="Shape 124"/>
        <p:cNvGrpSpPr/>
        <p:nvPr/>
      </p:nvGrpSpPr>
      <p:grpSpPr>
        <a:xfrm>
          <a:off x="0" y="0"/>
          <a:ext cx="0" cy="0"/>
          <a:chOff x="0" y="0"/>
          <a:chExt cx="0" cy="0"/>
        </a:xfrm>
      </p:grpSpPr>
      <p:sp>
        <p:nvSpPr>
          <p:cNvPr id="125" name="Google Shape;125;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EMOTIONS – AS AROUSAL AND VALENCE</a:t>
            </a:r>
            <a:endParaRPr/>
          </a:p>
        </p:txBody>
      </p:sp>
      <p:sp>
        <p:nvSpPr>
          <p:cNvPr id="126" name="Google Shape;126;p3"/>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Garamond"/>
                <a:ea typeface="Garamond"/>
                <a:cs typeface="Garamond"/>
                <a:sym typeface="Garamond"/>
              </a:rPr>
              <a:t>Not enough</a:t>
            </a:r>
            <a:endParaRPr>
              <a:latin typeface="Garamond"/>
              <a:ea typeface="Garamond"/>
              <a:cs typeface="Garamond"/>
              <a:sym typeface="Garamond"/>
            </a:endParaRPr>
          </a:p>
        </p:txBody>
      </p:sp>
      <p:pic>
        <p:nvPicPr>
          <p:cNvPr descr="Graphical user interface, text, application, email&#10;&#10;Description automatically generated" id="127" name="Google Shape;127;p3"/>
          <p:cNvPicPr preferRelativeResize="0"/>
          <p:nvPr/>
        </p:nvPicPr>
        <p:blipFill rotWithShape="1">
          <a:blip r:embed="rId3">
            <a:alphaModFix/>
          </a:blip>
          <a:srcRect b="0" l="0" r="0" t="0"/>
          <a:stretch/>
        </p:blipFill>
        <p:spPr>
          <a:xfrm>
            <a:off x="3476544" y="1970913"/>
            <a:ext cx="7376472" cy="4567999"/>
          </a:xfrm>
          <a:prstGeom prst="rect">
            <a:avLst/>
          </a:prstGeom>
          <a:noFill/>
          <a:ln>
            <a:noFill/>
          </a:ln>
        </p:spPr>
      </p:pic>
      <p:pic>
        <p:nvPicPr>
          <p:cNvPr descr="Graphical user interface, text, application, email&#10;&#10;Description automatically generated" id="128" name="Google Shape;128;p3"/>
          <p:cNvPicPr preferRelativeResize="0"/>
          <p:nvPr/>
        </p:nvPicPr>
        <p:blipFill rotWithShape="1">
          <a:blip r:embed="rId4">
            <a:alphaModFix/>
          </a:blip>
          <a:srcRect b="0" l="0" r="0" t="0"/>
          <a:stretch/>
        </p:blipFill>
        <p:spPr>
          <a:xfrm>
            <a:off x="3781943" y="1974850"/>
            <a:ext cx="6638925" cy="438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MARR’S LEVEL OF ANALYSIS</a:t>
            </a:r>
            <a:endParaRPr/>
          </a:p>
        </p:txBody>
      </p:sp>
      <p:grpSp>
        <p:nvGrpSpPr>
          <p:cNvPr id="378" name="Google Shape;378;p30"/>
          <p:cNvGrpSpPr/>
          <p:nvPr/>
        </p:nvGrpSpPr>
        <p:grpSpPr>
          <a:xfrm>
            <a:off x="1996967" y="1954717"/>
            <a:ext cx="8198066" cy="1828800"/>
            <a:chOff x="1303515" y="2715208"/>
            <a:chExt cx="8198066" cy="1828800"/>
          </a:xfrm>
        </p:grpSpPr>
        <p:sp>
          <p:nvSpPr>
            <p:cNvPr id="379" name="Google Shape;379;p30"/>
            <p:cNvSpPr/>
            <p:nvPr/>
          </p:nvSpPr>
          <p:spPr>
            <a:xfrm>
              <a:off x="1303515" y="2715208"/>
              <a:ext cx="3256383" cy="1828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Garamond"/>
                  <a:ea typeface="Garamond"/>
                  <a:cs typeface="Garamond"/>
                  <a:sym typeface="Garamond"/>
                </a:rPr>
                <a:t>Representational level</a:t>
              </a:r>
              <a:endParaRPr b="0" i="0" sz="3200" u="none" cap="none" strike="noStrike">
                <a:solidFill>
                  <a:schemeClr val="lt1"/>
                </a:solidFill>
                <a:latin typeface="Garamond"/>
                <a:ea typeface="Garamond"/>
                <a:cs typeface="Garamond"/>
                <a:sym typeface="Garamond"/>
              </a:endParaRPr>
            </a:p>
          </p:txBody>
        </p:sp>
        <p:sp>
          <p:nvSpPr>
            <p:cNvPr id="380" name="Google Shape;380;p30"/>
            <p:cNvSpPr/>
            <p:nvPr/>
          </p:nvSpPr>
          <p:spPr>
            <a:xfrm>
              <a:off x="6245198" y="2715208"/>
              <a:ext cx="3256383" cy="1828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Garamond"/>
                  <a:ea typeface="Garamond"/>
                  <a:cs typeface="Garamond"/>
                  <a:sym typeface="Garamond"/>
                </a:rPr>
                <a:t>Computational level</a:t>
              </a:r>
              <a:endParaRPr b="0" i="0" sz="3200" u="none" cap="none" strike="noStrike">
                <a:solidFill>
                  <a:schemeClr val="lt1"/>
                </a:solidFill>
                <a:latin typeface="Garamond"/>
                <a:ea typeface="Garamond"/>
                <a:cs typeface="Garamond"/>
                <a:sym typeface="Garamond"/>
              </a:endParaRPr>
            </a:p>
          </p:txBody>
        </p:sp>
      </p:grpSp>
      <p:sp>
        <p:nvSpPr>
          <p:cNvPr id="381" name="Google Shape;381;p30"/>
          <p:cNvSpPr txBox="1"/>
          <p:nvPr/>
        </p:nvSpPr>
        <p:spPr>
          <a:xfrm>
            <a:off x="1235043" y="4047546"/>
            <a:ext cx="478023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Garamond"/>
                <a:ea typeface="Garamond"/>
                <a:cs typeface="Garamond"/>
                <a:sym typeface="Garamond"/>
              </a:rPr>
              <a:t>Older individuals have differential representation of uncertainty compared to Young adults</a:t>
            </a:r>
            <a:endParaRPr b="0" i="0" sz="2400" u="none" cap="none" strike="noStrike">
              <a:solidFill>
                <a:srgbClr val="7F7F7F"/>
              </a:solidFill>
              <a:latin typeface="Garamond"/>
              <a:ea typeface="Garamond"/>
              <a:cs typeface="Garamond"/>
              <a:sym typeface="Garamond"/>
            </a:endParaRPr>
          </a:p>
        </p:txBody>
      </p:sp>
      <p:sp>
        <p:nvSpPr>
          <p:cNvPr id="382" name="Google Shape;382;p30"/>
          <p:cNvSpPr txBox="1"/>
          <p:nvPr/>
        </p:nvSpPr>
        <p:spPr>
          <a:xfrm>
            <a:off x="2842787" y="5477347"/>
            <a:ext cx="2410563" cy="369332"/>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62626"/>
                </a:solidFill>
                <a:latin typeface="Garamond"/>
                <a:ea typeface="Garamond"/>
                <a:cs typeface="Garamond"/>
                <a:sym typeface="Garamond"/>
              </a:rPr>
              <a:t>PCA, tSNE, TPHATE</a:t>
            </a:r>
            <a:endParaRPr b="0" i="0" sz="1800" u="none" cap="none" strike="noStrike">
              <a:solidFill>
                <a:srgbClr val="262626"/>
              </a:solidFill>
              <a:latin typeface="Garamond"/>
              <a:ea typeface="Garamond"/>
              <a:cs typeface="Garamond"/>
              <a:sym typeface="Garamond"/>
            </a:endParaRPr>
          </a:p>
        </p:txBody>
      </p:sp>
      <p:pic>
        <p:nvPicPr>
          <p:cNvPr id="383" name="Google Shape;383;p30"/>
          <p:cNvPicPr preferRelativeResize="0"/>
          <p:nvPr/>
        </p:nvPicPr>
        <p:blipFill rotWithShape="1">
          <a:blip r:embed="rId3">
            <a:alphaModFix/>
          </a:blip>
          <a:srcRect b="0" l="0" r="0" t="0"/>
          <a:stretch/>
        </p:blipFill>
        <p:spPr>
          <a:xfrm>
            <a:off x="1315770" y="2380933"/>
            <a:ext cx="4780230" cy="4164221"/>
          </a:xfrm>
          <a:prstGeom prst="rect">
            <a:avLst/>
          </a:prstGeom>
          <a:noFill/>
          <a:ln>
            <a:noFill/>
          </a:ln>
        </p:spPr>
      </p:pic>
      <p:sp>
        <p:nvSpPr>
          <p:cNvPr id="384" name="Google Shape;384;p30"/>
          <p:cNvSpPr txBox="1"/>
          <p:nvPr/>
        </p:nvSpPr>
        <p:spPr>
          <a:xfrm>
            <a:off x="6176727" y="4047546"/>
            <a:ext cx="478023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Garamond"/>
                <a:ea typeface="Garamond"/>
                <a:cs typeface="Garamond"/>
                <a:sym typeface="Garamond"/>
              </a:rPr>
              <a:t>Is this representation indicative of a change in computation of uncertainty?</a:t>
            </a:r>
            <a:endParaRPr b="0" i="0" sz="2400" u="none" cap="none" strike="noStrike">
              <a:solidFill>
                <a:srgbClr val="7F7F7F"/>
              </a:solidFill>
              <a:latin typeface="Garamond"/>
              <a:ea typeface="Garamond"/>
              <a:cs typeface="Garamond"/>
              <a:sym typeface="Garamond"/>
            </a:endParaRPr>
          </a:p>
        </p:txBody>
      </p:sp>
      <p:sp>
        <p:nvSpPr>
          <p:cNvPr id="385" name="Google Shape;385;p30"/>
          <p:cNvSpPr txBox="1"/>
          <p:nvPr/>
        </p:nvSpPr>
        <p:spPr>
          <a:xfrm>
            <a:off x="7784470" y="4957906"/>
            <a:ext cx="2410563" cy="369332"/>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62626"/>
                </a:solidFill>
                <a:latin typeface="Garamond"/>
                <a:ea typeface="Garamond"/>
                <a:cs typeface="Garamond"/>
                <a:sym typeface="Garamond"/>
              </a:rPr>
              <a:t>LSTM</a:t>
            </a:r>
            <a:endParaRPr b="0" i="0" sz="1800" u="none" cap="none" strike="noStrike">
              <a:solidFill>
                <a:srgbClr val="262626"/>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LSTM</a:t>
            </a:r>
            <a:endParaRPr/>
          </a:p>
        </p:txBody>
      </p:sp>
      <p:sp>
        <p:nvSpPr>
          <p:cNvPr id="391" name="Google Shape;391;p31"/>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Garamond"/>
                <a:ea typeface="Garamond"/>
                <a:cs typeface="Garamond"/>
                <a:sym typeface="Garamond"/>
              </a:rPr>
              <a:t>How far ahead are we estimating the uncertainty?</a:t>
            </a:r>
            <a:endParaRPr/>
          </a:p>
          <a:p>
            <a:pPr indent="0" lvl="0" marL="0" rtl="0" algn="l">
              <a:lnSpc>
                <a:spcPct val="90000"/>
              </a:lnSpc>
              <a:spcBef>
                <a:spcPts val="1000"/>
              </a:spcBef>
              <a:spcAft>
                <a:spcPts val="0"/>
              </a:spcAft>
              <a:buClr>
                <a:schemeClr val="dk1"/>
              </a:buClr>
              <a:buSzPts val="2800"/>
              <a:buNone/>
            </a:pPr>
            <a:r>
              <a:rPr lang="en-US">
                <a:latin typeface="Garamond"/>
                <a:ea typeface="Garamond"/>
                <a:cs typeface="Garamond"/>
                <a:sym typeface="Garamond"/>
              </a:rPr>
              <a:t>Is this different in Young and Old?</a:t>
            </a:r>
            <a:endParaRPr>
              <a:latin typeface="Garamond"/>
              <a:ea typeface="Garamond"/>
              <a:cs typeface="Garamond"/>
              <a:sym typeface="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LSTM</a:t>
            </a:r>
            <a:endParaRPr/>
          </a:p>
        </p:txBody>
      </p:sp>
      <p:sp>
        <p:nvSpPr>
          <p:cNvPr id="397" name="Google Shape;397;p32"/>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Garamond"/>
                <a:ea typeface="Garamond"/>
                <a:cs typeface="Garamond"/>
                <a:sym typeface="Garamond"/>
              </a:rPr>
              <a:t>s</a:t>
            </a:r>
            <a:endParaRPr/>
          </a:p>
        </p:txBody>
      </p:sp>
      <p:sp>
        <p:nvSpPr>
          <p:cNvPr id="398" name="Google Shape;398;p32"/>
          <p:cNvSpPr/>
          <p:nvPr/>
        </p:nvSpPr>
        <p:spPr>
          <a:xfrm>
            <a:off x="791423" y="1792249"/>
            <a:ext cx="7678848" cy="851026"/>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Training Recurrent Neural Network Family of Models(specifically Long Short-Term Memory) to predict the average BOLD values of all the voxels in each ROI.</a:t>
            </a:r>
            <a:endParaRPr b="0" i="0" sz="1800" u="none" cap="none" strike="noStrike">
              <a:solidFill>
                <a:schemeClr val="lt1"/>
              </a:solidFill>
              <a:latin typeface="Garamond"/>
              <a:ea typeface="Garamond"/>
              <a:cs typeface="Garamond"/>
              <a:sym typeface="Garamond"/>
            </a:endParaRPr>
          </a:p>
        </p:txBody>
      </p:sp>
      <p:sp>
        <p:nvSpPr>
          <p:cNvPr id="399" name="Google Shape;399;p32"/>
          <p:cNvSpPr/>
          <p:nvPr/>
        </p:nvSpPr>
        <p:spPr>
          <a:xfrm>
            <a:off x="1412339" y="2702797"/>
            <a:ext cx="8257515" cy="851027"/>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We prepared the young subjects data by splitting it into 101 training subjects and 10 validation subjects with MinMaxScaling and Reshaping as basic pre-processing steps.</a:t>
            </a:r>
            <a:endParaRPr b="0" i="0" sz="1800" u="none" cap="none" strike="noStrike">
              <a:solidFill>
                <a:schemeClr val="lt1"/>
              </a:solidFill>
              <a:latin typeface="Garamond"/>
              <a:ea typeface="Garamond"/>
              <a:cs typeface="Garamond"/>
              <a:sym typeface="Garamond"/>
            </a:endParaRPr>
          </a:p>
        </p:txBody>
      </p:sp>
      <p:sp>
        <p:nvSpPr>
          <p:cNvPr id="400" name="Google Shape;400;p32"/>
          <p:cNvSpPr/>
          <p:nvPr/>
        </p:nvSpPr>
        <p:spPr>
          <a:xfrm>
            <a:off x="2897108" y="3613347"/>
            <a:ext cx="5694631" cy="851028"/>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We trained 9 different architectures for each of the 20 ROIs.</a:t>
            </a:r>
            <a:endParaRPr b="0" i="0" sz="1800" u="none" cap="none" strike="noStrike">
              <a:solidFill>
                <a:schemeClr val="lt1"/>
              </a:solidFill>
              <a:latin typeface="Garamond"/>
              <a:ea typeface="Garamond"/>
              <a:cs typeface="Garamond"/>
              <a:sym typeface="Garamond"/>
            </a:endParaRPr>
          </a:p>
        </p:txBody>
      </p:sp>
      <p:sp>
        <p:nvSpPr>
          <p:cNvPr id="401" name="Google Shape;401;p32"/>
          <p:cNvSpPr/>
          <p:nvPr/>
        </p:nvSpPr>
        <p:spPr>
          <a:xfrm>
            <a:off x="791423" y="4930183"/>
            <a:ext cx="9674383" cy="851028"/>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We evaluated the models based on their scaled training and validation loss, correlation of the entire actual and prediction BOLD values as well as for the ascent and descent time points on the validation subjects.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LSTM – MODEL ARCHITECTURE</a:t>
            </a:r>
            <a:endParaRPr/>
          </a:p>
        </p:txBody>
      </p:sp>
      <p:pic>
        <p:nvPicPr>
          <p:cNvPr id="407" name="Google Shape;407;p33"/>
          <p:cNvPicPr preferRelativeResize="0"/>
          <p:nvPr>
            <p:ph idx="1" type="body"/>
          </p:nvPr>
        </p:nvPicPr>
        <p:blipFill rotWithShape="1">
          <a:blip r:embed="rId3">
            <a:alphaModFix/>
          </a:blip>
          <a:srcRect b="0" l="0" r="2218" t="0"/>
          <a:stretch/>
        </p:blipFill>
        <p:spPr>
          <a:xfrm>
            <a:off x="838201" y="1690688"/>
            <a:ext cx="3760960" cy="4351338"/>
          </a:xfrm>
          <a:prstGeom prst="rect">
            <a:avLst/>
          </a:prstGeom>
          <a:noFill/>
          <a:ln>
            <a:noFill/>
          </a:ln>
        </p:spPr>
      </p:pic>
      <p:sp>
        <p:nvSpPr>
          <p:cNvPr id="408" name="Google Shape;408;p33"/>
          <p:cNvSpPr txBox="1"/>
          <p:nvPr/>
        </p:nvSpPr>
        <p:spPr>
          <a:xfrm>
            <a:off x="4928352" y="3654900"/>
            <a:ext cx="64707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Drawback: Input as an average BOLD so loss of information as all voxels are not equally responsible.</a:t>
            </a:r>
            <a:endParaRPr b="0" i="0" sz="24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Possible solutions: </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Garamond"/>
              <a:buAutoNum type="arabicPeriod"/>
            </a:pPr>
            <a:r>
              <a:rPr b="0" i="0" lang="en-US" sz="2400" u="none" cap="none" strike="noStrike">
                <a:solidFill>
                  <a:schemeClr val="dk1"/>
                </a:solidFill>
                <a:latin typeface="Garamond"/>
                <a:ea typeface="Garamond"/>
                <a:cs typeface="Garamond"/>
                <a:sym typeface="Garamond"/>
              </a:rPr>
              <a:t>Increasing Input Features</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Garamond"/>
              <a:buAutoNum type="arabicPeriod"/>
            </a:pPr>
            <a:r>
              <a:rPr b="0" i="0" lang="en-US" sz="2400" u="none" cap="none" strike="noStrike">
                <a:solidFill>
                  <a:schemeClr val="dk1"/>
                </a:solidFill>
                <a:latin typeface="Garamond"/>
                <a:ea typeface="Garamond"/>
                <a:cs typeface="Garamond"/>
                <a:sym typeface="Garamond"/>
              </a:rPr>
              <a:t>Selecting Important Voxels</a:t>
            </a:r>
            <a:endParaRPr b="0" i="0" sz="2400" u="none" cap="none" strike="noStrike">
              <a:solidFill>
                <a:schemeClr val="dk1"/>
              </a:solidFill>
              <a:latin typeface="Garamond"/>
              <a:ea typeface="Garamond"/>
              <a:cs typeface="Garamond"/>
              <a:sym typeface="Garamond"/>
            </a:endParaRPr>
          </a:p>
        </p:txBody>
      </p:sp>
      <p:sp>
        <p:nvSpPr>
          <p:cNvPr id="409" name="Google Shape;409;p33"/>
          <p:cNvSpPr txBox="1"/>
          <p:nvPr/>
        </p:nvSpPr>
        <p:spPr>
          <a:xfrm>
            <a:off x="4928350" y="1690700"/>
            <a:ext cx="64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We have tried several different model architectures by changing number of hidden units, dense layers, LSTM layers, dropouts.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434004349d_0_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LSTM – MODEL COMPARISON</a:t>
            </a:r>
            <a:endParaRPr/>
          </a:p>
        </p:txBody>
      </p:sp>
      <p:sp>
        <p:nvSpPr>
          <p:cNvPr id="416" name="Google Shape;416;g1434004349d_0_1"/>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200"/>
              <a:buNone/>
            </a:pPr>
            <a:r>
              <a:t/>
            </a:r>
            <a:endParaRPr/>
          </a:p>
        </p:txBody>
      </p:sp>
      <p:pic>
        <p:nvPicPr>
          <p:cNvPr id="417" name="Google Shape;417;g1434004349d_0_1"/>
          <p:cNvPicPr preferRelativeResize="0"/>
          <p:nvPr/>
        </p:nvPicPr>
        <p:blipFill rotWithShape="1">
          <a:blip r:embed="rId3">
            <a:alphaModFix/>
          </a:blip>
          <a:srcRect b="0" l="0" r="0" t="0"/>
          <a:stretch/>
        </p:blipFill>
        <p:spPr>
          <a:xfrm>
            <a:off x="228600" y="1601375"/>
            <a:ext cx="3557500" cy="2645136"/>
          </a:xfrm>
          <a:prstGeom prst="rect">
            <a:avLst/>
          </a:prstGeom>
          <a:noFill/>
          <a:ln>
            <a:noFill/>
          </a:ln>
        </p:spPr>
      </p:pic>
      <p:pic>
        <p:nvPicPr>
          <p:cNvPr id="418" name="Google Shape;418;g1434004349d_0_1"/>
          <p:cNvPicPr preferRelativeResize="0"/>
          <p:nvPr/>
        </p:nvPicPr>
        <p:blipFill rotWithShape="1">
          <a:blip r:embed="rId4">
            <a:alphaModFix/>
          </a:blip>
          <a:srcRect b="0" l="0" r="0" t="0"/>
          <a:stretch/>
        </p:blipFill>
        <p:spPr>
          <a:xfrm>
            <a:off x="291401" y="4243025"/>
            <a:ext cx="3494700" cy="2611494"/>
          </a:xfrm>
          <a:prstGeom prst="rect">
            <a:avLst/>
          </a:prstGeom>
          <a:noFill/>
          <a:ln>
            <a:noFill/>
          </a:ln>
        </p:spPr>
      </p:pic>
      <p:sp>
        <p:nvSpPr>
          <p:cNvPr id="419" name="Google Shape;419;g1434004349d_0_1"/>
          <p:cNvSpPr/>
          <p:nvPr/>
        </p:nvSpPr>
        <p:spPr>
          <a:xfrm>
            <a:off x="1431400" y="3845725"/>
            <a:ext cx="2790300" cy="10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1434004349d_0_1"/>
          <p:cNvSpPr/>
          <p:nvPr/>
        </p:nvSpPr>
        <p:spPr>
          <a:xfrm>
            <a:off x="1583800" y="6500150"/>
            <a:ext cx="2790300" cy="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1" name="Google Shape;421;g1434004349d_0_1"/>
          <p:cNvPicPr preferRelativeResize="0"/>
          <p:nvPr/>
        </p:nvPicPr>
        <p:blipFill rotWithShape="1">
          <a:blip r:embed="rId5">
            <a:alphaModFix/>
          </a:blip>
          <a:srcRect b="0" l="0" r="0" t="0"/>
          <a:stretch/>
        </p:blipFill>
        <p:spPr>
          <a:xfrm>
            <a:off x="3965599" y="1601375"/>
            <a:ext cx="2662541" cy="2611499"/>
          </a:xfrm>
          <a:prstGeom prst="rect">
            <a:avLst/>
          </a:prstGeom>
          <a:noFill/>
          <a:ln>
            <a:noFill/>
          </a:ln>
        </p:spPr>
      </p:pic>
      <p:pic>
        <p:nvPicPr>
          <p:cNvPr id="422" name="Google Shape;422;g1434004349d_0_1"/>
          <p:cNvPicPr preferRelativeResize="0"/>
          <p:nvPr/>
        </p:nvPicPr>
        <p:blipFill rotWithShape="1">
          <a:blip r:embed="rId6">
            <a:alphaModFix/>
          </a:blip>
          <a:srcRect b="0" l="0" r="0" t="0"/>
          <a:stretch/>
        </p:blipFill>
        <p:spPr>
          <a:xfrm>
            <a:off x="3981950" y="4212875"/>
            <a:ext cx="2696583" cy="2645125"/>
          </a:xfrm>
          <a:prstGeom prst="rect">
            <a:avLst/>
          </a:prstGeom>
          <a:noFill/>
          <a:ln>
            <a:noFill/>
          </a:ln>
        </p:spPr>
      </p:pic>
      <p:sp>
        <p:nvSpPr>
          <p:cNvPr id="423" name="Google Shape;423;g1434004349d_0_1"/>
          <p:cNvSpPr txBox="1"/>
          <p:nvPr/>
        </p:nvSpPr>
        <p:spPr>
          <a:xfrm>
            <a:off x="6909725" y="1690825"/>
            <a:ext cx="498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average 8th sub corr: 0.9</a:t>
            </a:r>
            <a:endParaRPr b="0" i="0" sz="24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scaled training loss: 0.00208</a:t>
            </a:r>
            <a:endParaRPr b="0" i="0" sz="24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000000"/>
                </a:solidFill>
                <a:latin typeface="Garamond"/>
                <a:ea typeface="Garamond"/>
                <a:cs typeface="Garamond"/>
                <a:sym typeface="Garamond"/>
              </a:rPr>
              <a:t>mOFC scaled validation loss: 0.00112</a:t>
            </a:r>
            <a:endParaRPr b="0" i="0" sz="2400" u="none" cap="none" strike="noStrike">
              <a:solidFill>
                <a:srgbClr val="000000"/>
              </a:solidFill>
              <a:latin typeface="Garamond"/>
              <a:ea typeface="Garamond"/>
              <a:cs typeface="Garamond"/>
              <a:sym typeface="Garamond"/>
            </a:endParaRPr>
          </a:p>
        </p:txBody>
      </p:sp>
      <p:sp>
        <p:nvSpPr>
          <p:cNvPr id="424" name="Google Shape;424;g1434004349d_0_1"/>
          <p:cNvSpPr txBox="1"/>
          <p:nvPr/>
        </p:nvSpPr>
        <p:spPr>
          <a:xfrm>
            <a:off x="6909725" y="4357825"/>
            <a:ext cx="498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average 8th sub corr: 0.88</a:t>
            </a:r>
            <a:endParaRPr b="0" i="0" sz="24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scaled training loss: 0.00199</a:t>
            </a:r>
            <a:endParaRPr b="0" i="0" sz="24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scaled validation loss: 0.00157</a:t>
            </a:r>
            <a:endParaRPr b="0" i="0" sz="2400" u="none" cap="none" strike="noStrike">
              <a:solidFill>
                <a:srgbClr val="000000"/>
              </a:solidFill>
              <a:latin typeface="Garamond"/>
              <a:ea typeface="Garamond"/>
              <a:cs typeface="Garamond"/>
              <a:sym typeface="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LSTM – MODEL ARCHITECTURE</a:t>
            </a:r>
            <a:endParaRPr/>
          </a:p>
        </p:txBody>
      </p:sp>
      <p:pic>
        <p:nvPicPr>
          <p:cNvPr id="430" name="Google Shape;430;p34"/>
          <p:cNvPicPr preferRelativeResize="0"/>
          <p:nvPr/>
        </p:nvPicPr>
        <p:blipFill rotWithShape="1">
          <a:blip r:embed="rId3">
            <a:alphaModFix/>
          </a:blip>
          <a:srcRect b="0" l="0" r="1238" t="0"/>
          <a:stretch/>
        </p:blipFill>
        <p:spPr>
          <a:xfrm>
            <a:off x="1024128" y="1865014"/>
            <a:ext cx="4254044" cy="4963562"/>
          </a:xfrm>
          <a:prstGeom prst="rect">
            <a:avLst/>
          </a:prstGeom>
          <a:noFill/>
          <a:ln>
            <a:noFill/>
          </a:ln>
        </p:spPr>
      </p:pic>
      <p:sp>
        <p:nvSpPr>
          <p:cNvPr id="431" name="Google Shape;431;p34"/>
          <p:cNvSpPr txBox="1"/>
          <p:nvPr/>
        </p:nvSpPr>
        <p:spPr>
          <a:xfrm>
            <a:off x="5589901" y="3682075"/>
            <a:ext cx="57639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Drawback: Model output is too big since, each ROI has at least 500 voxel, hence affected by noise.</a:t>
            </a:r>
            <a:endParaRPr b="0" i="0" sz="24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aramond"/>
                <a:ea typeface="Garamond"/>
                <a:cs typeface="Garamond"/>
                <a:sym typeface="Garamond"/>
              </a:rPr>
              <a:t>Possible solutions: </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Garamond"/>
              <a:buAutoNum type="arabicPeriod"/>
            </a:pPr>
            <a:r>
              <a:rPr b="0" i="0" lang="en-US" sz="2400" u="none" cap="none" strike="noStrike">
                <a:solidFill>
                  <a:schemeClr val="dk1"/>
                </a:solidFill>
                <a:latin typeface="Garamond"/>
                <a:ea typeface="Garamond"/>
                <a:cs typeface="Garamond"/>
                <a:sym typeface="Garamond"/>
              </a:rPr>
              <a:t>Feature extraction</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Garamond"/>
              <a:buAutoNum type="arabicPeriod"/>
            </a:pPr>
            <a:r>
              <a:rPr b="0" i="0" lang="en-US" sz="2400" u="none" cap="none" strike="noStrike">
                <a:solidFill>
                  <a:schemeClr val="dk1"/>
                </a:solidFill>
                <a:latin typeface="Garamond"/>
                <a:ea typeface="Garamond"/>
                <a:cs typeface="Garamond"/>
                <a:sym typeface="Garamond"/>
              </a:rPr>
              <a:t>Maxpooling or combining multiple voxels.</a:t>
            </a:r>
            <a:endParaRPr b="0" i="0" sz="2400" u="none" cap="none" strike="noStrike">
              <a:solidFill>
                <a:schemeClr val="dk1"/>
              </a:solidFill>
              <a:latin typeface="Garamond"/>
              <a:ea typeface="Garamond"/>
              <a:cs typeface="Garamond"/>
              <a:sym typeface="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434004349d_0_2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LSTM – MODEL PREDICTIONS</a:t>
            </a:r>
            <a:endParaRPr/>
          </a:p>
        </p:txBody>
      </p:sp>
      <p:sp>
        <p:nvSpPr>
          <p:cNvPr id="438" name="Google Shape;438;g1434004349d_0_23"/>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200"/>
              <a:buNone/>
            </a:pPr>
            <a:r>
              <a:t/>
            </a:r>
            <a:endParaRPr/>
          </a:p>
        </p:txBody>
      </p:sp>
      <p:pic>
        <p:nvPicPr>
          <p:cNvPr id="439" name="Google Shape;439;g1434004349d_0_23"/>
          <p:cNvPicPr preferRelativeResize="0"/>
          <p:nvPr/>
        </p:nvPicPr>
        <p:blipFill rotWithShape="1">
          <a:blip r:embed="rId3">
            <a:alphaModFix/>
          </a:blip>
          <a:srcRect b="0" l="0" r="0" t="0"/>
          <a:stretch/>
        </p:blipFill>
        <p:spPr>
          <a:xfrm>
            <a:off x="131575" y="3104750"/>
            <a:ext cx="3903068" cy="3168075"/>
          </a:xfrm>
          <a:prstGeom prst="rect">
            <a:avLst/>
          </a:prstGeom>
          <a:noFill/>
          <a:ln>
            <a:noFill/>
          </a:ln>
        </p:spPr>
      </p:pic>
      <p:sp>
        <p:nvSpPr>
          <p:cNvPr id="440" name="Google Shape;440;g1434004349d_0_23"/>
          <p:cNvSpPr txBox="1"/>
          <p:nvPr/>
        </p:nvSpPr>
        <p:spPr>
          <a:xfrm>
            <a:off x="3225375" y="1462225"/>
            <a:ext cx="60789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average 8th subject voxel correlation: </a:t>
            </a:r>
            <a:r>
              <a:rPr lang="en-US" sz="2400">
                <a:latin typeface="Garamond"/>
                <a:ea typeface="Garamond"/>
                <a:cs typeface="Garamond"/>
                <a:sym typeface="Garamond"/>
              </a:rPr>
              <a:t>0.77</a:t>
            </a:r>
            <a:endParaRPr sz="24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scaled training loss: </a:t>
            </a:r>
            <a:r>
              <a:rPr lang="en-US" sz="2400">
                <a:latin typeface="Garamond"/>
                <a:ea typeface="Garamond"/>
                <a:cs typeface="Garamond"/>
                <a:sym typeface="Garamond"/>
              </a:rPr>
              <a:t>0.0068</a:t>
            </a:r>
            <a:endParaRPr sz="24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Garamond"/>
                <a:ea typeface="Garamond"/>
                <a:cs typeface="Garamond"/>
                <a:sym typeface="Garamond"/>
              </a:rPr>
              <a:t>mOFC scaled validation loss: </a:t>
            </a:r>
            <a:r>
              <a:rPr lang="en-US" sz="2400">
                <a:latin typeface="Garamond"/>
                <a:ea typeface="Garamond"/>
                <a:cs typeface="Garamond"/>
                <a:sym typeface="Garamond"/>
              </a:rPr>
              <a:t>0.0029</a:t>
            </a:r>
            <a:endParaRPr sz="24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400"/>
              <a:buFont typeface="Arial"/>
              <a:buNone/>
            </a:pPr>
            <a:r>
              <a:rPr lang="en-US" sz="2400">
                <a:latin typeface="Garamond"/>
                <a:ea typeface="Garamond"/>
                <a:cs typeface="Garamond"/>
                <a:sym typeface="Garamond"/>
              </a:rPr>
              <a:t>mOFC MSE Loss of 8th Subject: 13.40</a:t>
            </a:r>
            <a:endParaRPr sz="2400">
              <a:latin typeface="Garamond"/>
              <a:ea typeface="Garamond"/>
              <a:cs typeface="Garamond"/>
              <a:sym typeface="Garamond"/>
            </a:endParaRPr>
          </a:p>
        </p:txBody>
      </p:sp>
      <p:sp>
        <p:nvSpPr>
          <p:cNvPr id="441" name="Google Shape;441;g1434004349d_0_23"/>
          <p:cNvSpPr/>
          <p:nvPr/>
        </p:nvSpPr>
        <p:spPr>
          <a:xfrm>
            <a:off x="5499100" y="6110600"/>
            <a:ext cx="2790300" cy="10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g1434004349d_0_23"/>
          <p:cNvPicPr preferRelativeResize="0"/>
          <p:nvPr/>
        </p:nvPicPr>
        <p:blipFill>
          <a:blip r:embed="rId4">
            <a:alphaModFix/>
          </a:blip>
          <a:stretch>
            <a:fillRect/>
          </a:stretch>
        </p:blipFill>
        <p:spPr>
          <a:xfrm>
            <a:off x="4069450" y="3081113"/>
            <a:ext cx="4299699" cy="3215352"/>
          </a:xfrm>
          <a:prstGeom prst="rect">
            <a:avLst/>
          </a:prstGeom>
          <a:noFill/>
          <a:ln>
            <a:noFill/>
          </a:ln>
        </p:spPr>
      </p:pic>
      <p:pic>
        <p:nvPicPr>
          <p:cNvPr id="443" name="Google Shape;443;g1434004349d_0_23"/>
          <p:cNvPicPr preferRelativeResize="0"/>
          <p:nvPr/>
        </p:nvPicPr>
        <p:blipFill>
          <a:blip r:embed="rId5">
            <a:alphaModFix/>
          </a:blip>
          <a:stretch>
            <a:fillRect/>
          </a:stretch>
        </p:blipFill>
        <p:spPr>
          <a:xfrm>
            <a:off x="8556350" y="3065950"/>
            <a:ext cx="3377400" cy="3215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434004349d_0_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WHAT’S NEXT?</a:t>
            </a:r>
            <a:endParaRPr/>
          </a:p>
        </p:txBody>
      </p:sp>
      <p:sp>
        <p:nvSpPr>
          <p:cNvPr id="450" name="Google Shape;450;g1434004349d_0_33"/>
          <p:cNvSpPr/>
          <p:nvPr/>
        </p:nvSpPr>
        <p:spPr>
          <a:xfrm>
            <a:off x="791426" y="1792250"/>
            <a:ext cx="10562400" cy="8511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Using Masked Attention Based LSTM Model to extract parts of the BOLD time series to which the model pays most attention for BOLD value predictions of the descents.</a:t>
            </a:r>
            <a:endParaRPr b="0" i="0" sz="1800" u="none" cap="none" strike="noStrike">
              <a:solidFill>
                <a:schemeClr val="lt1"/>
              </a:solidFill>
              <a:latin typeface="Garamond"/>
              <a:ea typeface="Garamond"/>
              <a:cs typeface="Garamond"/>
              <a:sym typeface="Garamond"/>
            </a:endParaRPr>
          </a:p>
        </p:txBody>
      </p:sp>
      <p:sp>
        <p:nvSpPr>
          <p:cNvPr id="451" name="Google Shape;451;g1434004349d_0_33"/>
          <p:cNvSpPr/>
          <p:nvPr/>
        </p:nvSpPr>
        <p:spPr>
          <a:xfrm>
            <a:off x="791426" y="2782850"/>
            <a:ext cx="10562400" cy="8511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The current models are trained on young subjects data, so we will be using the selected model for the old subjects to compare the results and accuracy.</a:t>
            </a:r>
            <a:endParaRPr b="0" i="0" sz="1800" u="none" cap="none" strike="noStrike">
              <a:solidFill>
                <a:schemeClr val="lt1"/>
              </a:solidFill>
              <a:latin typeface="Garamond"/>
              <a:ea typeface="Garamond"/>
              <a:cs typeface="Garamond"/>
              <a:sym typeface="Garamond"/>
            </a:endParaRPr>
          </a:p>
        </p:txBody>
      </p:sp>
      <p:sp>
        <p:nvSpPr>
          <p:cNvPr id="452" name="Google Shape;452;g1434004349d_0_33"/>
          <p:cNvSpPr/>
          <p:nvPr/>
        </p:nvSpPr>
        <p:spPr>
          <a:xfrm>
            <a:off x="791426" y="3773450"/>
            <a:ext cx="10562400" cy="8511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Coming to the raised question of how far ahead the young subjects are predicting compared to the old subjects we will train the selected model for 2 TR, 3 TR, …, upto 15 TR ahead prediction and compare the slopes of prediction loss and correlation.</a:t>
            </a:r>
            <a:endParaRPr b="0" i="0" sz="1800" u="none" cap="none" strike="noStrike">
              <a:solidFill>
                <a:schemeClr val="lt1"/>
              </a:solidFill>
              <a:latin typeface="Garamond"/>
              <a:ea typeface="Garamond"/>
              <a:cs typeface="Garamond"/>
              <a:sym typeface="Garamond"/>
            </a:endParaRPr>
          </a:p>
        </p:txBody>
      </p:sp>
      <p:sp>
        <p:nvSpPr>
          <p:cNvPr id="453" name="Google Shape;453;g1434004349d_0_33"/>
          <p:cNvSpPr/>
          <p:nvPr/>
        </p:nvSpPr>
        <p:spPr>
          <a:xfrm>
            <a:off x="791426" y="4764050"/>
            <a:ext cx="10562400" cy="8511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Garamond"/>
                <a:ea typeface="Garamond"/>
                <a:cs typeface="Garamond"/>
                <a:sym typeface="Garamond"/>
              </a:rPr>
              <a:t>Using Multi-Modality of our data i.e. incorporating Movie frames information along with BOLD values for each ROIs and coming up with a uncertainty map of regions of focus in the movie as well as the ROIs responsible.</a:t>
            </a:r>
            <a:endParaRPr b="0" i="0" sz="1800" u="none" cap="none" strike="noStrike">
              <a:solidFill>
                <a:schemeClr val="lt1"/>
              </a:solidFill>
              <a:latin typeface="Garamond"/>
              <a:ea typeface="Garamond"/>
              <a:cs typeface="Garamond"/>
              <a:sym typeface="Garamo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426ca1cdfe_0_0"/>
          <p:cNvSpPr txBox="1"/>
          <p:nvPr>
            <p:ph type="title"/>
          </p:nvPr>
        </p:nvSpPr>
        <p:spPr>
          <a:xfrm>
            <a:off x="1024128" y="1499616"/>
            <a:ext cx="9720000" cy="1499700"/>
          </a:xfrm>
          <a:prstGeom prst="rect">
            <a:avLst/>
          </a:prstGeom>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US" sz="4800"/>
              <a:t>THANK YOU</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60" name="Google Shape;460;g1426ca1cdfe_0_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ctr">
              <a:spcBef>
                <a:spcPts val="1200"/>
              </a:spcBef>
              <a:spcAft>
                <a:spcPts val="0"/>
              </a:spcAft>
              <a:buNone/>
            </a:pPr>
            <a:r>
              <a:rPr lang="en-US" sz="2800"/>
              <a:t>Dr. Dipanjan Roy</a:t>
            </a:r>
            <a:endParaRPr sz="2800"/>
          </a:p>
          <a:p>
            <a:pPr indent="0" lvl="0" marL="0" rtl="0" algn="ctr">
              <a:spcBef>
                <a:spcPts val="1200"/>
              </a:spcBef>
              <a:spcAft>
                <a:spcPts val="200"/>
              </a:spcAft>
              <a:buNone/>
            </a:pPr>
            <a:r>
              <a:rPr lang="en-US" sz="2800"/>
              <a:t>Gargi Majumdar(PhD)</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4" name="Google Shape;134;p4"/>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Graphical user interface, text, application, email&#10;&#10;Description automatically generated" id="135" name="Google Shape;135;p4"/>
          <p:cNvPicPr preferRelativeResize="0"/>
          <p:nvPr/>
        </p:nvPicPr>
        <p:blipFill rotWithShape="1">
          <a:blip r:embed="rId3">
            <a:alphaModFix/>
          </a:blip>
          <a:srcRect b="0" l="0" r="0" t="0"/>
          <a:stretch/>
        </p:blipFill>
        <p:spPr>
          <a:xfrm>
            <a:off x="838200" y="470566"/>
            <a:ext cx="9046645" cy="3779213"/>
          </a:xfrm>
          <a:prstGeom prst="rect">
            <a:avLst/>
          </a:prstGeom>
          <a:noFill/>
          <a:ln>
            <a:noFill/>
          </a:ln>
        </p:spPr>
      </p:pic>
      <p:pic>
        <p:nvPicPr>
          <p:cNvPr descr="Graphical user interface, text, application, email&#10;&#10;Description automatically generated" id="136" name="Google Shape;136;p4"/>
          <p:cNvPicPr preferRelativeResize="0"/>
          <p:nvPr/>
        </p:nvPicPr>
        <p:blipFill rotWithShape="1">
          <a:blip r:embed="rId4">
            <a:alphaModFix/>
          </a:blip>
          <a:srcRect b="0" l="0" r="0" t="0"/>
          <a:stretch/>
        </p:blipFill>
        <p:spPr>
          <a:xfrm>
            <a:off x="5439747" y="3325006"/>
            <a:ext cx="6213857" cy="35329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WHAT CHANGES? – THE KNOWN</a:t>
            </a:r>
            <a:endParaRPr/>
          </a:p>
        </p:txBody>
      </p:sp>
      <p:sp>
        <p:nvSpPr>
          <p:cNvPr id="142" name="Google Shape;142;p5"/>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43" name="Google Shape;143;p5"/>
          <p:cNvSpPr txBox="1"/>
          <p:nvPr/>
        </p:nvSpPr>
        <p:spPr>
          <a:xfrm>
            <a:off x="1251678" y="382385"/>
            <a:ext cx="10178322" cy="149213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t/>
            </a:r>
            <a:endParaRPr b="0" i="0" sz="4000" u="none" cap="none" strike="noStrike">
              <a:solidFill>
                <a:schemeClr val="dk1"/>
              </a:solidFill>
              <a:latin typeface="Bodoni"/>
              <a:ea typeface="Bodoni"/>
              <a:cs typeface="Bodoni"/>
              <a:sym typeface="Bodoni"/>
            </a:endParaRPr>
          </a:p>
        </p:txBody>
      </p:sp>
      <p:sp>
        <p:nvSpPr>
          <p:cNvPr id="144" name="Google Shape;144;p5"/>
          <p:cNvSpPr txBox="1"/>
          <p:nvPr/>
        </p:nvSpPr>
        <p:spPr>
          <a:xfrm>
            <a:off x="1024128" y="1969190"/>
            <a:ext cx="10991041" cy="359359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800"/>
              <a:buFont typeface="Arial"/>
              <a:buNone/>
            </a:pPr>
            <a:r>
              <a:rPr b="0" i="0" lang="en-US" sz="4800" u="none" cap="none" strike="noStrike">
                <a:solidFill>
                  <a:schemeClr val="dk1"/>
                </a:solidFill>
                <a:latin typeface="Times New Roman"/>
                <a:ea typeface="Times New Roman"/>
                <a:cs typeface="Times New Roman"/>
                <a:sym typeface="Times New Roman"/>
              </a:rPr>
              <a:t>Differential processing of emotion with age</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4000"/>
              <a:buFont typeface="Arial"/>
              <a:buNone/>
            </a:pPr>
            <a:r>
              <a:t/>
            </a:r>
            <a:endParaRPr b="0" i="0" sz="4000" u="none" cap="none" strike="noStrike">
              <a:solidFill>
                <a:schemeClr val="dk1"/>
              </a:solidFill>
              <a:latin typeface="Calibri"/>
              <a:ea typeface="Calibri"/>
              <a:cs typeface="Calibri"/>
              <a:sym typeface="Calibri"/>
            </a:endParaRPr>
          </a:p>
        </p:txBody>
      </p:sp>
      <p:pic>
        <p:nvPicPr>
          <p:cNvPr id="145" name="Google Shape;145;p5"/>
          <p:cNvPicPr preferRelativeResize="0"/>
          <p:nvPr/>
        </p:nvPicPr>
        <p:blipFill rotWithShape="1">
          <a:blip r:embed="rId3">
            <a:alphaModFix/>
          </a:blip>
          <a:srcRect b="0" l="0" r="0" t="0"/>
          <a:stretch/>
        </p:blipFill>
        <p:spPr>
          <a:xfrm>
            <a:off x="2802378" y="3258963"/>
            <a:ext cx="7076922" cy="3449041"/>
          </a:xfrm>
          <a:prstGeom prst="rect">
            <a:avLst/>
          </a:prstGeom>
          <a:noFill/>
          <a:ln>
            <a:noFill/>
          </a:ln>
        </p:spPr>
      </p:pic>
      <p:pic>
        <p:nvPicPr>
          <p:cNvPr id="146" name="Google Shape;146;p5"/>
          <p:cNvPicPr preferRelativeResize="0"/>
          <p:nvPr/>
        </p:nvPicPr>
        <p:blipFill rotWithShape="1">
          <a:blip r:embed="rId4">
            <a:alphaModFix/>
          </a:blip>
          <a:srcRect b="0" l="0" r="0" t="0"/>
          <a:stretch/>
        </p:blipFill>
        <p:spPr>
          <a:xfrm>
            <a:off x="3396794" y="3243242"/>
            <a:ext cx="5703058" cy="3464762"/>
          </a:xfrm>
          <a:prstGeom prst="rect">
            <a:avLst/>
          </a:prstGeom>
          <a:noFill/>
          <a:ln>
            <a:noFill/>
          </a:ln>
        </p:spPr>
      </p:pic>
      <p:sp>
        <p:nvSpPr>
          <p:cNvPr id="147" name="Google Shape;147;p5"/>
          <p:cNvSpPr txBox="1"/>
          <p:nvPr/>
        </p:nvSpPr>
        <p:spPr>
          <a:xfrm>
            <a:off x="762000" y="1887356"/>
            <a:ext cx="11080368" cy="3593591"/>
          </a:xfrm>
          <a:prstGeom prst="rect">
            <a:avLst/>
          </a:prstGeom>
          <a:noFill/>
          <a:ln>
            <a:noFill/>
          </a:ln>
        </p:spPr>
        <p:txBody>
          <a:bodyPr anchorCtr="0" anchor="t" bIns="45700" lIns="91425" spcFirstLastPara="1" rIns="91425" wrap="square" tIns="45700">
            <a:normAutofit/>
          </a:bodyPr>
          <a:lstStyle/>
          <a:p>
            <a:pPr indent="0" lvl="0" marL="0" marR="0" rtl="0" algn="ctr">
              <a:lnSpc>
                <a:spcPct val="110000"/>
              </a:lnSpc>
              <a:spcBef>
                <a:spcPts val="0"/>
              </a:spcBef>
              <a:spcAft>
                <a:spcPts val="0"/>
              </a:spcAft>
              <a:buClr>
                <a:schemeClr val="dk2"/>
              </a:buClr>
              <a:buSzPts val="4800"/>
              <a:buFont typeface="Arial"/>
              <a:buNone/>
            </a:pPr>
            <a:r>
              <a:rPr b="0" i="0" lang="en-US" sz="4800" u="none" cap="none" strike="noStrike">
                <a:solidFill>
                  <a:srgbClr val="595959"/>
                </a:solidFill>
                <a:latin typeface="Times New Roman"/>
                <a:ea typeface="Times New Roman"/>
                <a:cs typeface="Times New Roman"/>
                <a:sym typeface="Times New Roman"/>
              </a:rPr>
              <a:t>Contextual nature of differential processing</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700"/>
              </a:spcBef>
              <a:spcAft>
                <a:spcPts val="0"/>
              </a:spcAft>
              <a:buClr>
                <a:schemeClr val="dk2"/>
              </a:buClr>
              <a:buSzPts val="4000"/>
              <a:buFont typeface="Arial"/>
              <a:buNone/>
            </a:pPr>
            <a:r>
              <a:t/>
            </a:r>
            <a:endParaRPr b="0" i="0" sz="4000" u="none" cap="none" strike="noStrike">
              <a:solidFill>
                <a:srgbClr val="595959"/>
              </a:solidFill>
              <a:latin typeface="Calibri"/>
              <a:ea typeface="Calibri"/>
              <a:cs typeface="Calibri"/>
              <a:sym typeface="Calibri"/>
            </a:endParaRPr>
          </a:p>
        </p:txBody>
      </p:sp>
      <p:pic>
        <p:nvPicPr>
          <p:cNvPr id="148" name="Google Shape;148;p5"/>
          <p:cNvPicPr preferRelativeResize="0"/>
          <p:nvPr/>
        </p:nvPicPr>
        <p:blipFill rotWithShape="1">
          <a:blip r:embed="rId5">
            <a:alphaModFix/>
          </a:blip>
          <a:srcRect b="0" l="0" r="0" t="0"/>
          <a:stretch/>
        </p:blipFill>
        <p:spPr>
          <a:xfrm>
            <a:off x="3910062" y="3229792"/>
            <a:ext cx="4371875" cy="3478212"/>
          </a:xfrm>
          <a:prstGeom prst="rect">
            <a:avLst/>
          </a:prstGeom>
          <a:noFill/>
          <a:ln>
            <a:noFill/>
          </a:ln>
        </p:spPr>
      </p:pic>
      <p:pic>
        <p:nvPicPr>
          <p:cNvPr id="149" name="Google Shape;149;p5"/>
          <p:cNvPicPr preferRelativeResize="0"/>
          <p:nvPr/>
        </p:nvPicPr>
        <p:blipFill rotWithShape="1">
          <a:blip r:embed="rId6">
            <a:alphaModFix/>
          </a:blip>
          <a:srcRect b="0" l="0" r="0" t="0"/>
          <a:stretch/>
        </p:blipFill>
        <p:spPr>
          <a:xfrm>
            <a:off x="3463448" y="3199795"/>
            <a:ext cx="5754782" cy="34848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4">
                                            <p:txEl>
                                              <p:pRg end="0" st="0"/>
                                            </p:txEl>
                                          </p:spTgt>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4">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WHY THE CHANGE? – THE UNKNOWN</a:t>
            </a:r>
            <a:endParaRPr/>
          </a:p>
        </p:txBody>
      </p:sp>
      <p:sp>
        <p:nvSpPr>
          <p:cNvPr id="155" name="Google Shape;155;p6"/>
          <p:cNvSpPr txBox="1"/>
          <p:nvPr>
            <p:ph idx="1" type="body"/>
          </p:nvPr>
        </p:nvSpPr>
        <p:spPr>
          <a:xfrm>
            <a:off x="838200" y="2571183"/>
            <a:ext cx="10515600" cy="360577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F7F7F"/>
              </a:buClr>
              <a:buSzPts val="6600"/>
              <a:buNone/>
            </a:pPr>
            <a:r>
              <a:rPr lang="en-US" sz="6600">
                <a:solidFill>
                  <a:srgbClr val="7F7F7F"/>
                </a:solidFill>
                <a:latin typeface="Times New Roman"/>
                <a:ea typeface="Times New Roman"/>
                <a:cs typeface="Times New Roman"/>
                <a:sym typeface="Times New Roman"/>
              </a:rPr>
              <a:t>Why do older people experience negative emotions differently?</a:t>
            </a:r>
            <a:endParaRPr/>
          </a:p>
          <a:p>
            <a:pPr indent="-101600" lvl="0" marL="228600" rtl="0" algn="ctr">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aramond"/>
              <a:buNone/>
            </a:pPr>
            <a:r>
              <a:rPr lang="en-US"/>
              <a:t>SUSPECT THEORIES</a:t>
            </a:r>
            <a:endParaRPr/>
          </a:p>
        </p:txBody>
      </p:sp>
      <p:sp>
        <p:nvSpPr>
          <p:cNvPr id="161" name="Google Shape;161;p7"/>
          <p:cNvSpPr txBox="1"/>
          <p:nvPr>
            <p:ph idx="1" type="body"/>
          </p:nvPr>
        </p:nvSpPr>
        <p:spPr>
          <a:xfrm>
            <a:off x="1024128" y="2286000"/>
            <a:ext cx="9720073" cy="402336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7F7F7F"/>
              </a:buClr>
              <a:buSzPts val="2800"/>
              <a:buNone/>
            </a:pPr>
            <a:r>
              <a:rPr lang="en-US" sz="2800">
                <a:solidFill>
                  <a:srgbClr val="7F7F7F"/>
                </a:solidFill>
                <a:latin typeface="Times New Roman"/>
                <a:ea typeface="Times New Roman"/>
                <a:cs typeface="Times New Roman"/>
                <a:sym typeface="Times New Roman"/>
              </a:rPr>
              <a:t>Selective Optimization with Compensation -1995</a:t>
            </a:r>
            <a:endParaRPr/>
          </a:p>
          <a:p>
            <a:pPr indent="0" lvl="0" marL="0" rtl="0" algn="l">
              <a:lnSpc>
                <a:spcPct val="90000"/>
              </a:lnSpc>
              <a:spcBef>
                <a:spcPts val="1000"/>
              </a:spcBef>
              <a:spcAft>
                <a:spcPts val="0"/>
              </a:spcAft>
              <a:buClr>
                <a:srgbClr val="7F7F7F"/>
              </a:buClr>
              <a:buSzPts val="2800"/>
              <a:buNone/>
            </a:pPr>
            <a:r>
              <a:rPr lang="en-US" sz="2800">
                <a:solidFill>
                  <a:srgbClr val="7F7F7F"/>
                </a:solidFill>
                <a:latin typeface="Times New Roman"/>
                <a:ea typeface="Times New Roman"/>
                <a:cs typeface="Times New Roman"/>
                <a:sym typeface="Times New Roman"/>
              </a:rPr>
              <a:t>Dynamic Integration Theory - 2009</a:t>
            </a:r>
            <a:endParaRPr/>
          </a:p>
          <a:p>
            <a:pPr indent="0" lvl="0" marL="0" rtl="0" algn="l">
              <a:lnSpc>
                <a:spcPct val="90000"/>
              </a:lnSpc>
              <a:spcBef>
                <a:spcPts val="1000"/>
              </a:spcBef>
              <a:spcAft>
                <a:spcPts val="0"/>
              </a:spcAft>
              <a:buClr>
                <a:srgbClr val="7F7F7F"/>
              </a:buClr>
              <a:buSzPts val="2800"/>
              <a:buNone/>
            </a:pPr>
            <a:r>
              <a:rPr lang="en-US" sz="2800">
                <a:solidFill>
                  <a:srgbClr val="7F7F7F"/>
                </a:solidFill>
                <a:latin typeface="Times New Roman"/>
                <a:ea typeface="Times New Roman"/>
                <a:cs typeface="Times New Roman"/>
                <a:sym typeface="Times New Roman"/>
              </a:rPr>
              <a:t>Disengagement Theory - 1961</a:t>
            </a:r>
            <a:endParaRPr/>
          </a:p>
          <a:p>
            <a:pPr indent="0" lvl="0" marL="0" rtl="0" algn="l">
              <a:lnSpc>
                <a:spcPct val="90000"/>
              </a:lnSpc>
              <a:spcBef>
                <a:spcPts val="1000"/>
              </a:spcBef>
              <a:spcAft>
                <a:spcPts val="0"/>
              </a:spcAft>
              <a:buClr>
                <a:srgbClr val="7F7F7F"/>
              </a:buClr>
              <a:buSzPts val="2800"/>
              <a:buNone/>
            </a:pPr>
            <a:r>
              <a:rPr lang="en-US" sz="2800">
                <a:solidFill>
                  <a:srgbClr val="7F7F7F"/>
                </a:solidFill>
                <a:latin typeface="Times New Roman"/>
                <a:ea typeface="Times New Roman"/>
                <a:cs typeface="Times New Roman"/>
                <a:sym typeface="Times New Roman"/>
              </a:rPr>
              <a:t>Strength and Vulnerability  Integration (SAVI) - 2010</a:t>
            </a:r>
            <a:endParaRPr/>
          </a:p>
          <a:p>
            <a:pPr indent="0" lvl="0" marL="0" rtl="0" algn="l">
              <a:lnSpc>
                <a:spcPct val="90000"/>
              </a:lnSpc>
              <a:spcBef>
                <a:spcPts val="1000"/>
              </a:spcBef>
              <a:spcAft>
                <a:spcPts val="0"/>
              </a:spcAft>
              <a:buClr>
                <a:srgbClr val="7F7F7F"/>
              </a:buClr>
              <a:buSzPts val="2800"/>
              <a:buNone/>
            </a:pPr>
            <a:r>
              <a:rPr lang="en-US" sz="2800">
                <a:solidFill>
                  <a:srgbClr val="7F7F7F"/>
                </a:solidFill>
                <a:latin typeface="Times New Roman"/>
                <a:ea typeface="Times New Roman"/>
                <a:cs typeface="Times New Roman"/>
                <a:sym typeface="Times New Roman"/>
              </a:rPr>
              <a:t>Socioemotional selectivity theory – 1991, 1995</a:t>
            </a:r>
            <a:endParaRPr/>
          </a:p>
          <a:p>
            <a:pPr indent="0" lvl="0" marL="0" rtl="0" algn="l">
              <a:lnSpc>
                <a:spcPct val="90000"/>
              </a:lnSpc>
              <a:spcBef>
                <a:spcPts val="1000"/>
              </a:spcBef>
              <a:spcAft>
                <a:spcPts val="0"/>
              </a:spcAft>
              <a:buClr>
                <a:schemeClr val="dk1"/>
              </a:buClr>
              <a:buSzPts val="4800"/>
              <a:buNone/>
            </a:pPr>
            <a:r>
              <a:t/>
            </a:r>
            <a:endParaRPr sz="4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4800"/>
              <a:buNone/>
            </a:pPr>
            <a:r>
              <a:rPr lang="en-US" sz="4800">
                <a:latin typeface="Times New Roman"/>
                <a:ea typeface="Times New Roman"/>
                <a:cs typeface="Times New Roman"/>
                <a:sym typeface="Times New Roman"/>
              </a:rPr>
              <a:t>Positivity effect - 2005</a:t>
            </a:r>
            <a:endParaRPr/>
          </a:p>
          <a:p>
            <a:pPr indent="-50800" lvl="0" marL="228600" rtl="0" algn="l">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162" name="Google Shape;162;p7"/>
          <p:cNvSpPr txBox="1"/>
          <p:nvPr/>
        </p:nvSpPr>
        <p:spPr>
          <a:xfrm>
            <a:off x="876909" y="4890305"/>
            <a:ext cx="7997097" cy="119051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63" name="Google Shape;163;p7"/>
          <p:cNvSpPr txBox="1"/>
          <p:nvPr/>
        </p:nvSpPr>
        <p:spPr>
          <a:xfrm>
            <a:off x="1136769" y="3809225"/>
            <a:ext cx="10178322" cy="1190516"/>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2"/>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164" name="Google Shape;164;p7"/>
          <p:cNvSpPr txBox="1"/>
          <p:nvPr/>
        </p:nvSpPr>
        <p:spPr>
          <a:xfrm>
            <a:off x="1053415" y="3832609"/>
            <a:ext cx="10423244" cy="1190516"/>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2"/>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165" name="Google Shape;165;p7"/>
          <p:cNvSpPr txBox="1"/>
          <p:nvPr/>
        </p:nvSpPr>
        <p:spPr>
          <a:xfrm>
            <a:off x="991985" y="2844475"/>
            <a:ext cx="10423244" cy="1190516"/>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2"/>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166" name="Google Shape;166;p7"/>
          <p:cNvSpPr txBox="1"/>
          <p:nvPr/>
        </p:nvSpPr>
        <p:spPr>
          <a:xfrm>
            <a:off x="762000" y="4160110"/>
            <a:ext cx="10423244" cy="1190516"/>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2"/>
              </a:buClr>
              <a:buSzPts val="2000"/>
              <a:buFont typeface="Arial"/>
              <a:buNone/>
            </a:pPr>
            <a:r>
              <a:t/>
            </a:r>
            <a:endParaRPr b="0" i="0" sz="2000" u="none" cap="none" strike="noStrike">
              <a:solidFill>
                <a:srgbClr val="595959"/>
              </a:solidFill>
              <a:latin typeface="Calibri"/>
              <a:ea typeface="Calibri"/>
              <a:cs typeface="Calibri"/>
              <a:sym typeface="Calibri"/>
            </a:endParaRPr>
          </a:p>
        </p:txBody>
      </p:sp>
      <p:sp>
        <p:nvSpPr>
          <p:cNvPr id="167" name="Google Shape;167;p7"/>
          <p:cNvSpPr txBox="1"/>
          <p:nvPr/>
        </p:nvSpPr>
        <p:spPr>
          <a:xfrm>
            <a:off x="1053415" y="3006323"/>
            <a:ext cx="10423244" cy="1190516"/>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2"/>
              </a:buClr>
              <a:buSzPts val="1600"/>
              <a:buFont typeface="Arial"/>
              <a:buNone/>
            </a:pPr>
            <a:r>
              <a:t/>
            </a:r>
            <a:endParaRPr b="0" i="0" sz="1600" u="none" cap="none" strike="noStrike">
              <a:solidFill>
                <a:srgbClr val="595959"/>
              </a:solidFill>
              <a:latin typeface="Calibri"/>
              <a:ea typeface="Calibri"/>
              <a:cs typeface="Calibri"/>
              <a:sym typeface="Calibri"/>
            </a:endParaRPr>
          </a:p>
        </p:txBody>
      </p:sp>
      <p:pic>
        <p:nvPicPr>
          <p:cNvPr id="168" name="Google Shape;168;p7"/>
          <p:cNvPicPr preferRelativeResize="0"/>
          <p:nvPr/>
        </p:nvPicPr>
        <p:blipFill rotWithShape="1">
          <a:blip r:embed="rId3">
            <a:alphaModFix/>
          </a:blip>
          <a:srcRect b="0" l="0" r="0" t="0"/>
          <a:stretch/>
        </p:blipFill>
        <p:spPr>
          <a:xfrm>
            <a:off x="5052949" y="719053"/>
            <a:ext cx="6638925" cy="413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73" name="Shape 173"/>
        <p:cNvGrpSpPr/>
        <p:nvPr/>
      </p:nvGrpSpPr>
      <p:grpSpPr>
        <a:xfrm>
          <a:off x="0" y="0"/>
          <a:ext cx="0" cy="0"/>
          <a:chOff x="0" y="0"/>
          <a:chExt cx="0" cy="0"/>
        </a:xfrm>
      </p:grpSpPr>
      <p:sp>
        <p:nvSpPr>
          <p:cNvPr id="174" name="Google Shape;174;p8"/>
          <p:cNvSpPr txBox="1"/>
          <p:nvPr>
            <p:ph type="title"/>
          </p:nvPr>
        </p:nvSpPr>
        <p:spPr>
          <a:xfrm>
            <a:off x="6053668" y="803325"/>
            <a:ext cx="531453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Garamond"/>
              <a:buNone/>
            </a:pPr>
            <a:r>
              <a:rPr lang="en-US">
                <a:latin typeface="Garamond"/>
                <a:ea typeface="Garamond"/>
                <a:cs typeface="Garamond"/>
                <a:sym typeface="Garamond"/>
              </a:rPr>
              <a:t>Dataset</a:t>
            </a:r>
            <a:endParaRPr>
              <a:latin typeface="Garamond"/>
              <a:ea typeface="Garamond"/>
              <a:cs typeface="Garamond"/>
              <a:sym typeface="Garamond"/>
            </a:endParaRPr>
          </a:p>
        </p:txBody>
      </p:sp>
      <p:sp>
        <p:nvSpPr>
          <p:cNvPr id="175" name="Google Shape;175;p8"/>
          <p:cNvSpPr/>
          <p:nvPr/>
        </p:nvSpPr>
        <p:spPr>
          <a:xfrm>
            <a:off x="1" y="0"/>
            <a:ext cx="5438829" cy="5840278"/>
          </a:xfrm>
          <a:custGeom>
            <a:rect b="b" l="l" r="r" t="t"/>
            <a:pathLst>
              <a:path extrusionOk="0" h="5840278" w="5438829">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6" name="Google Shape;176;p8"/>
          <p:cNvSpPr/>
          <p:nvPr/>
        </p:nvSpPr>
        <p:spPr>
          <a:xfrm>
            <a:off x="0" y="0"/>
            <a:ext cx="5269134" cy="5654940"/>
          </a:xfrm>
          <a:custGeom>
            <a:rect b="b" l="l" r="r" t="t"/>
            <a:pathLst>
              <a:path extrusionOk="0" h="5654940" w="5269134">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Logo, company name&#10;&#10;Description automatically generated" id="177" name="Google Shape;177;p8"/>
          <p:cNvPicPr preferRelativeResize="0"/>
          <p:nvPr/>
        </p:nvPicPr>
        <p:blipFill rotWithShape="1">
          <a:blip r:embed="rId3">
            <a:alphaModFix/>
          </a:blip>
          <a:srcRect b="0" l="0" r="0" t="0"/>
          <a:stretch/>
        </p:blipFill>
        <p:spPr>
          <a:xfrm>
            <a:off x="321733" y="969832"/>
            <a:ext cx="3835488" cy="2982093"/>
          </a:xfrm>
          <a:prstGeom prst="rect">
            <a:avLst/>
          </a:prstGeom>
          <a:noFill/>
          <a:ln>
            <a:noFill/>
          </a:ln>
        </p:spPr>
      </p:pic>
      <p:sp>
        <p:nvSpPr>
          <p:cNvPr id="178" name="Google Shape;178;p8"/>
          <p:cNvSpPr txBox="1"/>
          <p:nvPr>
            <p:ph idx="1" type="body"/>
          </p:nvPr>
        </p:nvSpPr>
        <p:spPr>
          <a:xfrm>
            <a:off x="6053667" y="2279018"/>
            <a:ext cx="5314543" cy="33759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lt1"/>
              </a:buClr>
              <a:buSzPct val="100000"/>
              <a:buNone/>
            </a:pPr>
            <a:r>
              <a:rPr lang="en-US">
                <a:latin typeface="Garamond"/>
                <a:ea typeface="Garamond"/>
                <a:cs typeface="Garamond"/>
                <a:sym typeface="Garamond"/>
              </a:rPr>
              <a:t>Young adults </a:t>
            </a:r>
            <a:endParaRPr/>
          </a:p>
          <a:p>
            <a:pPr indent="0" lvl="0" marL="0" rtl="0" algn="l">
              <a:lnSpc>
                <a:spcPct val="90000"/>
              </a:lnSpc>
              <a:spcBef>
                <a:spcPts val="1000"/>
              </a:spcBef>
              <a:spcAft>
                <a:spcPts val="0"/>
              </a:spcAft>
              <a:buClr>
                <a:schemeClr val="lt1"/>
              </a:buClr>
              <a:buSzPct val="100000"/>
              <a:buNone/>
            </a:pPr>
            <a:r>
              <a:rPr lang="en-US">
                <a:latin typeface="Garamond"/>
                <a:ea typeface="Garamond"/>
                <a:cs typeface="Garamond"/>
                <a:sym typeface="Garamond"/>
              </a:rPr>
              <a:t>Age:18-35 years (Mean = 27.5)</a:t>
            </a:r>
            <a:endParaRPr/>
          </a:p>
          <a:p>
            <a:pPr indent="0" lvl="0" marL="0" rtl="0" algn="l">
              <a:lnSpc>
                <a:spcPct val="90000"/>
              </a:lnSpc>
              <a:spcBef>
                <a:spcPts val="1000"/>
              </a:spcBef>
              <a:spcAft>
                <a:spcPts val="0"/>
              </a:spcAft>
              <a:buClr>
                <a:schemeClr val="lt1"/>
              </a:buClr>
              <a:buSzPct val="100000"/>
              <a:buNone/>
            </a:pPr>
            <a:r>
              <a:rPr lang="en-US">
                <a:latin typeface="Garamond"/>
                <a:ea typeface="Garamond"/>
                <a:cs typeface="Garamond"/>
                <a:sym typeface="Garamond"/>
              </a:rPr>
              <a:t>N = 111 </a:t>
            </a:r>
            <a:endParaRPr/>
          </a:p>
          <a:p>
            <a:pPr indent="0" lvl="0" marL="0" rtl="0" algn="l">
              <a:lnSpc>
                <a:spcPct val="90000"/>
              </a:lnSpc>
              <a:spcBef>
                <a:spcPts val="1000"/>
              </a:spcBef>
              <a:spcAft>
                <a:spcPts val="0"/>
              </a:spcAft>
              <a:buClr>
                <a:schemeClr val="lt1"/>
              </a:buClr>
              <a:buSzPct val="100000"/>
              <a:buNone/>
            </a:pPr>
            <a:r>
              <a:t/>
            </a:r>
            <a:endParaRPr>
              <a:latin typeface="Garamond"/>
              <a:ea typeface="Garamond"/>
              <a:cs typeface="Garamond"/>
              <a:sym typeface="Garamond"/>
            </a:endParaRPr>
          </a:p>
          <a:p>
            <a:pPr indent="0" lvl="0" marL="0" rtl="0" algn="l">
              <a:lnSpc>
                <a:spcPct val="90000"/>
              </a:lnSpc>
              <a:spcBef>
                <a:spcPts val="1000"/>
              </a:spcBef>
              <a:spcAft>
                <a:spcPts val="0"/>
              </a:spcAft>
              <a:buClr>
                <a:schemeClr val="lt1"/>
              </a:buClr>
              <a:buSzPct val="100000"/>
              <a:buNone/>
            </a:pPr>
            <a:r>
              <a:t/>
            </a:r>
            <a:endParaRPr>
              <a:latin typeface="Garamond"/>
              <a:ea typeface="Garamond"/>
              <a:cs typeface="Garamond"/>
              <a:sym typeface="Garamond"/>
            </a:endParaRPr>
          </a:p>
          <a:p>
            <a:pPr indent="0" lvl="0" marL="0" rtl="0" algn="l">
              <a:lnSpc>
                <a:spcPct val="90000"/>
              </a:lnSpc>
              <a:spcBef>
                <a:spcPts val="1000"/>
              </a:spcBef>
              <a:spcAft>
                <a:spcPts val="0"/>
              </a:spcAft>
              <a:buClr>
                <a:schemeClr val="lt1"/>
              </a:buClr>
              <a:buSzPct val="100000"/>
              <a:buNone/>
            </a:pPr>
            <a:r>
              <a:rPr lang="en-US">
                <a:latin typeface="Garamond"/>
                <a:ea typeface="Garamond"/>
                <a:cs typeface="Garamond"/>
                <a:sym typeface="Garamond"/>
              </a:rPr>
              <a:t>Older adults </a:t>
            </a:r>
            <a:endParaRPr/>
          </a:p>
          <a:p>
            <a:pPr indent="0" lvl="0" marL="0" rtl="0" algn="l">
              <a:lnSpc>
                <a:spcPct val="90000"/>
              </a:lnSpc>
              <a:spcBef>
                <a:spcPts val="1000"/>
              </a:spcBef>
              <a:spcAft>
                <a:spcPts val="0"/>
              </a:spcAft>
              <a:buClr>
                <a:schemeClr val="lt1"/>
              </a:buClr>
              <a:buSzPct val="100000"/>
              <a:buNone/>
            </a:pPr>
            <a:r>
              <a:rPr lang="en-US">
                <a:latin typeface="Garamond"/>
                <a:ea typeface="Garamond"/>
                <a:cs typeface="Garamond"/>
                <a:sym typeface="Garamond"/>
              </a:rPr>
              <a:t>Age: 60-88 years (Mean =70)</a:t>
            </a:r>
            <a:endParaRPr/>
          </a:p>
          <a:p>
            <a:pPr indent="0" lvl="0" marL="0" rtl="0" algn="l">
              <a:lnSpc>
                <a:spcPct val="90000"/>
              </a:lnSpc>
              <a:spcBef>
                <a:spcPts val="1000"/>
              </a:spcBef>
              <a:spcAft>
                <a:spcPts val="0"/>
              </a:spcAft>
              <a:buClr>
                <a:schemeClr val="lt1"/>
              </a:buClr>
              <a:buSzPct val="100000"/>
              <a:buNone/>
            </a:pPr>
            <a:r>
              <a:rPr lang="en-US">
                <a:latin typeface="Garamond"/>
                <a:ea typeface="Garamond"/>
                <a:cs typeface="Garamond"/>
                <a:sym typeface="Garamond"/>
              </a:rPr>
              <a:t>N = 98</a:t>
            </a:r>
            <a:endParaRPr>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82" name="Shape 182"/>
        <p:cNvGrpSpPr/>
        <p:nvPr/>
      </p:nvGrpSpPr>
      <p:grpSpPr>
        <a:xfrm>
          <a:off x="0" y="0"/>
          <a:ext cx="0" cy="0"/>
          <a:chOff x="0" y="0"/>
          <a:chExt cx="0" cy="0"/>
        </a:xfrm>
      </p:grpSpPr>
      <p:sp>
        <p:nvSpPr>
          <p:cNvPr id="183" name="Google Shape;183;p9"/>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9"/>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9"/>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6000"/>
              <a:buFont typeface="Garamond"/>
              <a:buNone/>
            </a:pPr>
            <a:r>
              <a:rPr lang="en-US" sz="6000">
                <a:solidFill>
                  <a:srgbClr val="0C0C0C"/>
                </a:solidFill>
                <a:latin typeface="Garamond"/>
                <a:ea typeface="Garamond"/>
                <a:cs typeface="Garamond"/>
                <a:sym typeface="Garamond"/>
              </a:rPr>
              <a:t>Does older people perceive emotions differently than the young?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2022-08-03T15:33:49Z</dcterms:created>
  <dc:creator>Gargi Majumdar</dc:creator>
</cp:coreProperties>
</file>